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24.jpg" ContentType="image/jpg"/>
  <Override PartName="/ppt/media/image25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0"/>
  </p:notesMasterIdLst>
  <p:sldIdLst>
    <p:sldId id="261" r:id="rId2"/>
    <p:sldId id="356" r:id="rId3"/>
    <p:sldId id="357" r:id="rId4"/>
    <p:sldId id="361" r:id="rId5"/>
    <p:sldId id="363" r:id="rId6"/>
    <p:sldId id="364" r:id="rId7"/>
    <p:sldId id="390" r:id="rId8"/>
    <p:sldId id="374" r:id="rId9"/>
    <p:sldId id="370" r:id="rId10"/>
    <p:sldId id="362" r:id="rId11"/>
    <p:sldId id="371" r:id="rId12"/>
    <p:sldId id="372" r:id="rId13"/>
    <p:sldId id="373" r:id="rId14"/>
    <p:sldId id="375" r:id="rId15"/>
    <p:sldId id="376" r:id="rId16"/>
    <p:sldId id="378" r:id="rId17"/>
    <p:sldId id="377" r:id="rId18"/>
    <p:sldId id="379" r:id="rId19"/>
    <p:sldId id="380" r:id="rId20"/>
    <p:sldId id="381" r:id="rId21"/>
    <p:sldId id="382" r:id="rId22"/>
    <p:sldId id="385" r:id="rId23"/>
    <p:sldId id="386" r:id="rId24"/>
    <p:sldId id="392" r:id="rId25"/>
    <p:sldId id="393" r:id="rId26"/>
    <p:sldId id="388" r:id="rId27"/>
    <p:sldId id="391" r:id="rId28"/>
    <p:sldId id="394" r:id="rId29"/>
    <p:sldId id="395" r:id="rId30"/>
    <p:sldId id="383" r:id="rId31"/>
    <p:sldId id="384" r:id="rId32"/>
    <p:sldId id="397" r:id="rId33"/>
    <p:sldId id="399" r:id="rId34"/>
    <p:sldId id="398" r:id="rId35"/>
    <p:sldId id="400" r:id="rId36"/>
    <p:sldId id="401" r:id="rId37"/>
    <p:sldId id="402" r:id="rId38"/>
    <p:sldId id="404" r:id="rId39"/>
    <p:sldId id="403" r:id="rId40"/>
    <p:sldId id="409" r:id="rId41"/>
    <p:sldId id="410" r:id="rId42"/>
    <p:sldId id="366" r:id="rId43"/>
    <p:sldId id="367" r:id="rId44"/>
    <p:sldId id="406" r:id="rId45"/>
    <p:sldId id="405" r:id="rId46"/>
    <p:sldId id="407" r:id="rId47"/>
    <p:sldId id="408" r:id="rId48"/>
    <p:sldId id="298" r:id="rId49"/>
  </p:sldIdLst>
  <p:sldSz cx="9144000" cy="6858000" type="screen4x3"/>
  <p:notesSz cx="6797675" cy="9872663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ja Goštautaitė-Adomavičienė" initials="JG" lastIdx="1" clrIdx="0">
    <p:extLst>
      <p:ext uri="{19B8F6BF-5375-455C-9EA6-DF929625EA0E}">
        <p15:presenceInfo xmlns:p15="http://schemas.microsoft.com/office/powerpoint/2012/main" userId="ed6e4f898a66241b" providerId="Windows Live"/>
      </p:ext>
    </p:extLst>
  </p:cmAuthor>
  <p:cmAuthor id="2" name="Julija Goštautaitė-Adomavičienė" initials="JG [2]" lastIdx="1" clrIdx="1">
    <p:extLst>
      <p:ext uri="{19B8F6BF-5375-455C-9EA6-DF929625EA0E}">
        <p15:presenceInfo xmlns:p15="http://schemas.microsoft.com/office/powerpoint/2012/main" userId="S::ZVVG@ZVZRVVG.onmicrosoft.com::626ace69-8eeb-4898-8c6f-03813a40d2c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948"/>
    <a:srgbClr val="00233E"/>
    <a:srgbClr val="004A82"/>
    <a:srgbClr val="005A9E"/>
    <a:srgbClr val="ECF1F8"/>
    <a:srgbClr val="CBD7EB"/>
    <a:srgbClr val="FFFF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4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526364-0498-4377-9243-E356240933D8}" type="datetimeFigureOut">
              <a:rPr lang="lt-LT" smtClean="0"/>
              <a:t>2026-10-22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3488"/>
            <a:ext cx="444182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0B29F6-C879-4615-9EFA-2DF03FEC3F0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31233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B752F-6C16-406B-A4F4-80AF04167185}" type="datetimeFigureOut">
              <a:rPr lang="lt-LT" smtClean="0"/>
              <a:t>2026-10-22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C931-E8B4-411E-9990-950EE763B0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88054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B752F-6C16-406B-A4F4-80AF04167185}" type="datetimeFigureOut">
              <a:rPr lang="lt-LT" smtClean="0"/>
              <a:t>2026-10-22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C931-E8B4-411E-9990-950EE763B0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57196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B752F-6C16-406B-A4F4-80AF04167185}" type="datetimeFigureOut">
              <a:rPr lang="lt-LT" smtClean="0"/>
              <a:t>2026-10-22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C931-E8B4-411E-9990-950EE763B0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86684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B752F-6C16-406B-A4F4-80AF04167185}" type="datetimeFigureOut">
              <a:rPr lang="lt-LT" smtClean="0"/>
              <a:t>2026-10-22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C931-E8B4-411E-9990-950EE763B0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56407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B752F-6C16-406B-A4F4-80AF04167185}" type="datetimeFigureOut">
              <a:rPr lang="lt-LT" smtClean="0"/>
              <a:t>2026-10-22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C931-E8B4-411E-9990-950EE763B0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60424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B752F-6C16-406B-A4F4-80AF04167185}" type="datetimeFigureOut">
              <a:rPr lang="lt-LT" smtClean="0"/>
              <a:t>2026-10-22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C931-E8B4-411E-9990-950EE763B0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86902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B752F-6C16-406B-A4F4-80AF04167185}" type="datetimeFigureOut">
              <a:rPr lang="lt-LT" smtClean="0"/>
              <a:t>2026-10-22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C931-E8B4-411E-9990-950EE763B0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16860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B752F-6C16-406B-A4F4-80AF04167185}" type="datetimeFigureOut">
              <a:rPr lang="lt-LT" smtClean="0"/>
              <a:t>2026-10-22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C931-E8B4-411E-9990-950EE763B0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55802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B752F-6C16-406B-A4F4-80AF04167185}" type="datetimeFigureOut">
              <a:rPr lang="lt-LT" smtClean="0"/>
              <a:t>2026-10-22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C931-E8B4-411E-9990-950EE763B0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2184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B752F-6C16-406B-A4F4-80AF04167185}" type="datetimeFigureOut">
              <a:rPr lang="lt-LT" smtClean="0"/>
              <a:t>2026-10-22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C931-E8B4-411E-9990-950EE763B0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5754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B752F-6C16-406B-A4F4-80AF04167185}" type="datetimeFigureOut">
              <a:rPr lang="lt-LT" smtClean="0"/>
              <a:t>2026-10-22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C931-E8B4-411E-9990-950EE763B0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3679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chemeClr val="accent1">
                <a:lumMod val="5000"/>
                <a:lumOff val="95000"/>
              </a:schemeClr>
            </a:gs>
            <a:gs pos="13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B752F-6C16-406B-A4F4-80AF04167185}" type="datetimeFigureOut">
              <a:rPr lang="lt-LT" smtClean="0"/>
              <a:t>2026-10-22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CC931-E8B4-411E-9990-950EE763B0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57734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zarasuzrvvg.lt/2025/11/06/skirta-parama-vandens-pakranciu-infrastrukturai-zarasuose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zarasuzrvvg.lt/2025/10/23/skirta-parama-zarasu-r-viesuju-pakranciu-pritaikymui-rekreacinei-zvejybai-ir-turizmui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g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jpeg"/><Relationship Id="rId4" Type="http://schemas.openxmlformats.org/officeDocument/2006/relationships/image" Target="../media/image7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image" Target="../media/image82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jpeg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4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8.jpg"/><Relationship Id="rId4" Type="http://schemas.openxmlformats.org/officeDocument/2006/relationships/image" Target="../media/image127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5.jpg"/><Relationship Id="rId4" Type="http://schemas.openxmlformats.org/officeDocument/2006/relationships/image" Target="../media/image134.jp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hyperlink" Target="http://www.zarasaivvg.lt/" TargetMode="External"/><Relationship Id="rId7" Type="http://schemas.openxmlformats.org/officeDocument/2006/relationships/image" Target="../media/image13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julija.vvg@gmail.com" TargetMode="External"/><Relationship Id="rId11" Type="http://schemas.openxmlformats.org/officeDocument/2006/relationships/image" Target="../media/image140.jpg"/><Relationship Id="rId5" Type="http://schemas.openxmlformats.org/officeDocument/2006/relationships/hyperlink" Target="mailto:julija.akvavvg@gmail.com" TargetMode="External"/><Relationship Id="rId10" Type="http://schemas.openxmlformats.org/officeDocument/2006/relationships/image" Target="../media/image139.png"/><Relationship Id="rId4" Type="http://schemas.openxmlformats.org/officeDocument/2006/relationships/hyperlink" Target="http://www.zarasuzrvvg.lt/" TargetMode="External"/><Relationship Id="rId9" Type="http://schemas.openxmlformats.org/officeDocument/2006/relationships/image" Target="../media/image1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-1"/>
            <a:ext cx="9144000" cy="188782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-1" y="0"/>
            <a:ext cx="704675" cy="100668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84048" y="6656832"/>
            <a:ext cx="8375904" cy="10972"/>
          </a:xfrm>
          <a:prstGeom prst="rect">
            <a:avLst/>
          </a:prstGeom>
          <a:solidFill>
            <a:srgbClr val="E1EF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aveikslėlis 8">
            <a:extLst>
              <a:ext uri="{FF2B5EF4-FFF2-40B4-BE49-F238E27FC236}">
                <a16:creationId xmlns:a16="http://schemas.microsoft.com/office/drawing/2014/main" id="{6CA130E8-E979-71AC-52C8-1059DEAD6F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426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87A58-79E0-B8BF-D701-5104D2D5F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6">
            <a:extLst>
              <a:ext uri="{FF2B5EF4-FFF2-40B4-BE49-F238E27FC236}">
                <a16:creationId xmlns:a16="http://schemas.microsoft.com/office/drawing/2014/main" id="{B0BBA6CA-C6FC-461E-2E08-246F692E6921}"/>
              </a:ext>
            </a:extLst>
          </p:cNvPr>
          <p:cNvSpPr/>
          <p:nvPr/>
        </p:nvSpPr>
        <p:spPr>
          <a:xfrm>
            <a:off x="965194" y="1409623"/>
            <a:ext cx="7594672" cy="797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</a:pPr>
            <a:r>
              <a:rPr lang="lt-LT" sz="2000" b="1" dirty="0">
                <a:solidFill>
                  <a:srgbClr val="12364F"/>
                </a:solidFill>
                <a:latin typeface="Aptos" panose="02040602050305030304" pitchFamily="18" charset="0"/>
              </a:rPr>
              <a:t>ZARASŲ-VISAGINO REGIONO VIETOS VEIKLOS GRUPĖ</a:t>
            </a:r>
          </a:p>
          <a:p>
            <a:pPr algn="ctr">
              <a:spcAft>
                <a:spcPts val="700"/>
              </a:spcAft>
            </a:pPr>
            <a:endParaRPr lang="lt-LT" sz="2000" b="1" u="sng" dirty="0">
              <a:solidFill>
                <a:srgbClr val="12364F"/>
              </a:solidFill>
              <a:latin typeface="Aptos" panose="0204060205030503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A95B79-7C00-C214-8132-B554EB96802C}"/>
              </a:ext>
            </a:extLst>
          </p:cNvPr>
          <p:cNvSpPr/>
          <p:nvPr/>
        </p:nvSpPr>
        <p:spPr>
          <a:xfrm>
            <a:off x="0" y="0"/>
            <a:ext cx="9144000" cy="190196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9F5C02-6DDB-E9C2-12EB-1752529714F1}"/>
              </a:ext>
            </a:extLst>
          </p:cNvPr>
          <p:cNvSpPr/>
          <p:nvPr/>
        </p:nvSpPr>
        <p:spPr>
          <a:xfrm>
            <a:off x="-1" y="-1"/>
            <a:ext cx="693628" cy="102409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134033-7987-52F8-AA4F-41014F7DD471}"/>
              </a:ext>
            </a:extLst>
          </p:cNvPr>
          <p:cNvSpPr/>
          <p:nvPr/>
        </p:nvSpPr>
        <p:spPr>
          <a:xfrm>
            <a:off x="384048" y="6656832"/>
            <a:ext cx="8375904" cy="10972"/>
          </a:xfrm>
          <a:prstGeom prst="rect">
            <a:avLst/>
          </a:prstGeom>
          <a:solidFill>
            <a:srgbClr val="E1EF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EDFB5D3C-D675-104C-CD7D-BDF1B4335D5B}"/>
              </a:ext>
            </a:extLst>
          </p:cNvPr>
          <p:cNvSpPr/>
          <p:nvPr/>
        </p:nvSpPr>
        <p:spPr>
          <a:xfrm>
            <a:off x="0" y="-12520"/>
            <a:ext cx="9144000" cy="202715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9F78AE05-D907-9FC3-5411-212764EB065D}"/>
              </a:ext>
            </a:extLst>
          </p:cNvPr>
          <p:cNvSpPr/>
          <p:nvPr/>
        </p:nvSpPr>
        <p:spPr>
          <a:xfrm>
            <a:off x="-1" y="0"/>
            <a:ext cx="704675" cy="100668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8A0CD835-2E0D-AADE-781B-66258D2C9D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0" t="6154" r="16116" b="11574"/>
          <a:stretch>
            <a:fillRect/>
          </a:stretch>
        </p:blipFill>
        <p:spPr>
          <a:xfrm>
            <a:off x="4187150" y="391864"/>
            <a:ext cx="769699" cy="967643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7F5E8E6F-44F7-1C6B-4C23-6F230B4776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521" y="3279185"/>
            <a:ext cx="1923012" cy="54238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9EDE557-9D29-7066-5854-312DDC105CE0}"/>
              </a:ext>
            </a:extLst>
          </p:cNvPr>
          <p:cNvSpPr txBox="1"/>
          <p:nvPr/>
        </p:nvSpPr>
        <p:spPr>
          <a:xfrm>
            <a:off x="1482149" y="3973687"/>
            <a:ext cx="6560762" cy="797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</a:pPr>
            <a:r>
              <a:rPr lang="lt-LT" sz="2000" b="1" dirty="0">
                <a:solidFill>
                  <a:srgbClr val="12364F"/>
                </a:solidFill>
                <a:latin typeface="Aptos" panose="02040602050305030304" pitchFamily="18" charset="0"/>
              </a:rPr>
              <a:t>ZARASŲ IR VISAGINO ŽUVININKYSTĖS REGIONO </a:t>
            </a:r>
          </a:p>
          <a:p>
            <a:pPr algn="ctr">
              <a:spcAft>
                <a:spcPts val="700"/>
              </a:spcAft>
            </a:pPr>
            <a:r>
              <a:rPr lang="lt-LT" sz="2000" b="1" dirty="0">
                <a:solidFill>
                  <a:srgbClr val="12364F"/>
                </a:solidFill>
                <a:latin typeface="Aptos" panose="02040602050305030304" pitchFamily="18" charset="0"/>
              </a:rPr>
              <a:t>VIETOS VEIKLOS GRUPĖ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BE8BD6-DE04-348A-6DC1-3B18AE93EEBE}"/>
              </a:ext>
            </a:extLst>
          </p:cNvPr>
          <p:cNvSpPr txBox="1"/>
          <p:nvPr/>
        </p:nvSpPr>
        <p:spPr>
          <a:xfrm>
            <a:off x="500722" y="4879986"/>
            <a:ext cx="8059144" cy="1290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700"/>
              </a:spcAft>
              <a:buFont typeface="Wingdings" panose="05000000000000000000" pitchFamily="2" charset="2"/>
              <a:buChar char="ü"/>
            </a:pPr>
            <a:r>
              <a:rPr lang="lt-LT" sz="1800" b="1" i="1" dirty="0">
                <a:solidFill>
                  <a:srgbClr val="12364F"/>
                </a:solidFill>
                <a:latin typeface="Aptos" panose="02040602050305030304" pitchFamily="18" charset="0"/>
              </a:rPr>
              <a:t>Zarasų ir Visagino žuvininkystės regiono vietos veiklos </a:t>
            </a:r>
            <a:r>
              <a:rPr lang="lt-LT" b="1" i="1" dirty="0">
                <a:solidFill>
                  <a:srgbClr val="12364F"/>
                </a:solidFill>
                <a:latin typeface="Aptos" panose="02040602050305030304" pitchFamily="18" charset="0"/>
              </a:rPr>
              <a:t>grupės 2007– 2014 m. strategija (EJRŽF)</a:t>
            </a:r>
          </a:p>
          <a:p>
            <a:pPr marL="285750" indent="-285750" algn="just">
              <a:spcAft>
                <a:spcPts val="700"/>
              </a:spcAft>
              <a:buFont typeface="Wingdings" panose="05000000000000000000" pitchFamily="2" charset="2"/>
              <a:buChar char="ü"/>
            </a:pPr>
            <a:r>
              <a:rPr lang="lt-LT" b="1" i="1" dirty="0">
                <a:solidFill>
                  <a:srgbClr val="12364F"/>
                </a:solidFill>
                <a:latin typeface="Aptos" panose="02040602050305030304" pitchFamily="18" charset="0"/>
              </a:rPr>
              <a:t>Zarasų ir Visagino žuvininkystės regiono vietos veiklos grupės 2023–2027 m. vietos plėtros strategija (EJRŽF)</a:t>
            </a:r>
            <a:endParaRPr lang="lt-LT" sz="1800" b="1" u="sng" dirty="0">
              <a:solidFill>
                <a:srgbClr val="12364F"/>
              </a:solidFill>
              <a:latin typeface="Aptos" panose="02040602050305030304" pitchFamily="18" charset="0"/>
            </a:endParaRPr>
          </a:p>
        </p:txBody>
      </p:sp>
      <p:sp>
        <p:nvSpPr>
          <p:cNvPr id="20" name="Stačiakampis 19">
            <a:extLst>
              <a:ext uri="{FF2B5EF4-FFF2-40B4-BE49-F238E27FC236}">
                <a16:creationId xmlns:a16="http://schemas.microsoft.com/office/drawing/2014/main" id="{1AFDAC4E-0F8A-9DD6-71DD-16619EF7B201}"/>
              </a:ext>
            </a:extLst>
          </p:cNvPr>
          <p:cNvSpPr/>
          <p:nvPr/>
        </p:nvSpPr>
        <p:spPr>
          <a:xfrm>
            <a:off x="794293" y="1872753"/>
            <a:ext cx="8137809" cy="1013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700"/>
              </a:spcAft>
              <a:buFont typeface="Wingdings" panose="05000000000000000000" pitchFamily="2" charset="2"/>
              <a:buChar char="ü"/>
            </a:pPr>
            <a:r>
              <a:rPr lang="pt-BR" b="1" i="1" dirty="0">
                <a:solidFill>
                  <a:srgbClr val="12364F"/>
                </a:solidFill>
                <a:latin typeface="Aptos" panose="02040602050305030304" pitchFamily="18" charset="0"/>
              </a:rPr>
              <a:t>Zarasų–Visagino regiono dvisektorė vietos plėtros strategija, Zarasų–Visagino regionas, 2014–2020 m. </a:t>
            </a:r>
            <a:r>
              <a:rPr lang="lt-LT" b="1" i="1" dirty="0">
                <a:solidFill>
                  <a:srgbClr val="12364F"/>
                </a:solidFill>
                <a:latin typeface="Aptos" panose="02040602050305030304" pitchFamily="18" charset="0"/>
              </a:rPr>
              <a:t>(EŽŪFKP ir EJRŽF)</a:t>
            </a:r>
          </a:p>
          <a:p>
            <a:pPr marL="285750" indent="-285750">
              <a:spcAft>
                <a:spcPts val="700"/>
              </a:spcAft>
              <a:buFont typeface="Wingdings" panose="05000000000000000000" pitchFamily="2" charset="2"/>
              <a:buChar char="ü"/>
            </a:pPr>
            <a:r>
              <a:rPr lang="pt-BR" b="1" i="1" dirty="0">
                <a:solidFill>
                  <a:srgbClr val="12364F"/>
                </a:solidFill>
                <a:latin typeface="Aptos" panose="02040602050305030304" pitchFamily="18" charset="0"/>
              </a:rPr>
              <a:t>Zarasų – Visagino regiono 2023 – 2029 m. vietos plėtros strategija</a:t>
            </a:r>
            <a:r>
              <a:rPr lang="lt-LT" b="1" i="1" dirty="0">
                <a:solidFill>
                  <a:srgbClr val="12364F"/>
                </a:solidFill>
                <a:latin typeface="Aptos" panose="02040602050305030304" pitchFamily="18" charset="0"/>
              </a:rPr>
              <a:t> (EŽŪFKP)</a:t>
            </a:r>
            <a:r>
              <a:rPr lang="pt-BR" b="1" i="1" dirty="0">
                <a:solidFill>
                  <a:srgbClr val="12364F"/>
                </a:solidFill>
                <a:latin typeface="Aptos" panose="02040602050305030304" pitchFamily="18" charset="0"/>
              </a:rPr>
              <a:t> </a:t>
            </a:r>
            <a:endParaRPr lang="lt-LT" sz="2000" i="1" dirty="0">
              <a:solidFill>
                <a:srgbClr val="005A9E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947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B92C7-E620-77DB-8DCE-E7AAB1441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6">
            <a:extLst>
              <a:ext uri="{FF2B5EF4-FFF2-40B4-BE49-F238E27FC236}">
                <a16:creationId xmlns:a16="http://schemas.microsoft.com/office/drawing/2014/main" id="{6DEA3976-400D-6AEE-83AA-342246C99743}"/>
              </a:ext>
            </a:extLst>
          </p:cNvPr>
          <p:cNvSpPr/>
          <p:nvPr/>
        </p:nvSpPr>
        <p:spPr>
          <a:xfrm>
            <a:off x="1859527" y="451052"/>
            <a:ext cx="65281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</a:pPr>
            <a:r>
              <a:rPr lang="lt-LT" b="1" dirty="0">
                <a:solidFill>
                  <a:srgbClr val="12364F"/>
                </a:solidFill>
                <a:latin typeface="Aptos" panose="02040602050305030304" pitchFamily="18" charset="0"/>
              </a:rPr>
              <a:t>Z</a:t>
            </a:r>
            <a:r>
              <a:rPr lang="pt-BR" b="1" dirty="0">
                <a:solidFill>
                  <a:srgbClr val="12364F"/>
                </a:solidFill>
                <a:latin typeface="Aptos" panose="02040602050305030304" pitchFamily="18" charset="0"/>
              </a:rPr>
              <a:t>arasų–Visagino regiono dvisektorė vietos plėtros strategija, Zarasų–Visagino regionas, 2014–2020 m.</a:t>
            </a:r>
            <a:r>
              <a:rPr lang="lt-LT" b="1" dirty="0">
                <a:solidFill>
                  <a:srgbClr val="12364F"/>
                </a:solidFill>
                <a:latin typeface="Aptos" panose="02040602050305030304" pitchFamily="18" charset="0"/>
              </a:rPr>
              <a:t> (EŽŪFKP ir EJRŽF)</a:t>
            </a:r>
            <a:endParaRPr lang="lt-LT" dirty="0">
              <a:solidFill>
                <a:srgbClr val="005A9E"/>
              </a:solidFill>
              <a:latin typeface="Book Antiqua" panose="02040602050305030304" pitchFamily="18" charset="0"/>
            </a:endParaRPr>
          </a:p>
        </p:txBody>
      </p:sp>
      <p:pic>
        <p:nvPicPr>
          <p:cNvPr id="9" name="Paveikslėlis 8">
            <a:extLst>
              <a:ext uri="{FF2B5EF4-FFF2-40B4-BE49-F238E27FC236}">
                <a16:creationId xmlns:a16="http://schemas.microsoft.com/office/drawing/2014/main" id="{47661073-F365-1544-A999-5F2A80FA51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1" b="10154"/>
          <a:stretch/>
        </p:blipFill>
        <p:spPr>
          <a:xfrm>
            <a:off x="951182" y="230031"/>
            <a:ext cx="908345" cy="960453"/>
          </a:xfrm>
          <a:prstGeom prst="rect">
            <a:avLst/>
          </a:prstGeom>
        </p:spPr>
      </p:pic>
      <p:graphicFrame>
        <p:nvGraphicFramePr>
          <p:cNvPr id="11" name="Lentelė 10">
            <a:extLst>
              <a:ext uri="{FF2B5EF4-FFF2-40B4-BE49-F238E27FC236}">
                <a16:creationId xmlns:a16="http://schemas.microsoft.com/office/drawing/2014/main" id="{B946E353-2908-B3ED-79C9-05268C9A53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289759"/>
              </p:ext>
            </p:extLst>
          </p:nvPr>
        </p:nvGraphicFramePr>
        <p:xfrm>
          <a:off x="864429" y="1283586"/>
          <a:ext cx="7853577" cy="1326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3229">
                  <a:extLst>
                    <a:ext uri="{9D8B030D-6E8A-4147-A177-3AD203B41FA5}">
                      <a16:colId xmlns:a16="http://schemas.microsoft.com/office/drawing/2014/main" val="128125541"/>
                    </a:ext>
                  </a:extLst>
                </a:gridCol>
                <a:gridCol w="2030136">
                  <a:extLst>
                    <a:ext uri="{9D8B030D-6E8A-4147-A177-3AD203B41FA5}">
                      <a16:colId xmlns:a16="http://schemas.microsoft.com/office/drawing/2014/main" val="290182697"/>
                    </a:ext>
                  </a:extLst>
                </a:gridCol>
                <a:gridCol w="1996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3632">
                  <a:extLst>
                    <a:ext uri="{9D8B030D-6E8A-4147-A177-3AD203B41FA5}">
                      <a16:colId xmlns:a16="http://schemas.microsoft.com/office/drawing/2014/main" val="452346236"/>
                    </a:ext>
                  </a:extLst>
                </a:gridCol>
              </a:tblGrid>
              <a:tr h="508470">
                <a:tc>
                  <a:txBody>
                    <a:bodyPr/>
                    <a:lstStyle/>
                    <a:p>
                      <a:pPr>
                        <a:spcAft>
                          <a:spcPts val="100"/>
                        </a:spcAft>
                      </a:pPr>
                      <a:r>
                        <a:rPr lang="lt-LT" sz="1200" b="1" dirty="0">
                          <a:solidFill>
                            <a:srgbClr val="FFFFFF"/>
                          </a:solidFill>
                          <a:latin typeface="Aptos" panose="02020603050405020304" pitchFamily="18" charset="0"/>
                          <a:cs typeface="Times New Roman" panose="02020603050405020304" pitchFamily="18" charset="0"/>
                        </a:rPr>
                        <a:t>FONDAS</a:t>
                      </a:r>
                    </a:p>
                  </a:txBody>
                  <a:tcPr marL="64008" marR="64008" marT="32004" marB="32004" anchor="ctr">
                    <a:solidFill>
                      <a:srgbClr val="1236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b="1" dirty="0">
                          <a:solidFill>
                            <a:srgbClr val="FFFFFF"/>
                          </a:solidFill>
                          <a:latin typeface="Aptos" panose="02020603050405020304" pitchFamily="18" charset="0"/>
                          <a:cs typeface="Times New Roman" panose="02020603050405020304" pitchFamily="18" charset="0"/>
                        </a:rPr>
                        <a:t>Lėšos projektams</a:t>
                      </a:r>
                      <a:endParaRPr lang="lt-LT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rgbClr val="1236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Įgyvendintų projektų skaičius</a:t>
                      </a:r>
                    </a:p>
                  </a:txBody>
                  <a:tcPr marL="64008" marR="64008" marT="32004" marB="32004" anchor="ctr">
                    <a:solidFill>
                      <a:srgbClr val="1236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Sukurta darbo vietų (etatų)</a:t>
                      </a:r>
                    </a:p>
                  </a:txBody>
                  <a:tcPr marL="64008" marR="64008" marT="32004" marB="32004" anchor="ctr">
                    <a:solidFill>
                      <a:srgbClr val="1236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6546044"/>
                  </a:ext>
                </a:extLst>
              </a:tr>
              <a:tr h="265526">
                <a:tc>
                  <a:txBody>
                    <a:bodyPr/>
                    <a:lstStyle/>
                    <a:p>
                      <a:pPr>
                        <a:spcAft>
                          <a:spcPts val="100"/>
                        </a:spcAft>
                      </a:pPr>
                      <a:r>
                        <a:rPr lang="lt-LT" sz="1200" b="1" dirty="0">
                          <a:solidFill>
                            <a:srgbClr val="283742"/>
                          </a:solidFill>
                          <a:latin typeface="Aptos" panose="02020603050405020304" pitchFamily="18" charset="0"/>
                          <a:cs typeface="Times New Roman" panose="02020603050405020304" pitchFamily="18" charset="0"/>
                        </a:rPr>
                        <a:t>EŽŪFKP ir EURI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b="0" dirty="0">
                          <a:solidFill>
                            <a:srgbClr val="283742"/>
                          </a:solidFill>
                          <a:latin typeface="Aptos" panose="02020603050405020304" pitchFamily="18" charset="0"/>
                          <a:cs typeface="Times New Roman" panose="02020603050405020304" pitchFamily="18" charset="0"/>
                        </a:rPr>
                        <a:t>1 353 033 Eur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dirty="0">
                          <a:solidFill>
                            <a:srgbClr val="00233E"/>
                          </a:solidFill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dirty="0">
                          <a:solidFill>
                            <a:srgbClr val="00233E"/>
                          </a:solidFill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39,5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417977"/>
                  </a:ext>
                </a:extLst>
              </a:tr>
              <a:tr h="305746">
                <a:tc>
                  <a:txBody>
                    <a:bodyPr/>
                    <a:lstStyle/>
                    <a:p>
                      <a:pPr>
                        <a:spcAft>
                          <a:spcPts val="100"/>
                        </a:spcAft>
                      </a:pPr>
                      <a:r>
                        <a:rPr lang="lt-LT" sz="1200" b="1" dirty="0">
                          <a:solidFill>
                            <a:srgbClr val="283742"/>
                          </a:solidFill>
                          <a:latin typeface="Aptos" panose="02020603050405020304" pitchFamily="18" charset="0"/>
                          <a:cs typeface="Times New Roman" panose="02020603050405020304" pitchFamily="18" charset="0"/>
                        </a:rPr>
                        <a:t>EJRŽF</a:t>
                      </a:r>
                    </a:p>
                  </a:txBody>
                  <a:tcPr marL="64008" marR="64008" marT="32004" marB="32004" anchor="ctr">
                    <a:solidFill>
                      <a:srgbClr val="EFF7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b="0" dirty="0">
                          <a:solidFill>
                            <a:srgbClr val="283742"/>
                          </a:solidFill>
                          <a:latin typeface="Aptos" panose="02020603050405020304" pitchFamily="18" charset="0"/>
                          <a:cs typeface="Times New Roman" panose="02020603050405020304" pitchFamily="18" charset="0"/>
                        </a:rPr>
                        <a:t>574 991 Eur</a:t>
                      </a:r>
                    </a:p>
                  </a:txBody>
                  <a:tcPr marL="64008" marR="64008" marT="32004" marB="32004" anchor="ctr">
                    <a:solidFill>
                      <a:srgbClr val="EFF7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dirty="0">
                          <a:solidFill>
                            <a:srgbClr val="00233E"/>
                          </a:solidFill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4008" marR="64008" marT="32004" marB="32004" anchor="ctr">
                    <a:solidFill>
                      <a:srgbClr val="EFF7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dirty="0">
                          <a:solidFill>
                            <a:srgbClr val="00233E"/>
                          </a:solidFill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11,5</a:t>
                      </a:r>
                    </a:p>
                  </a:txBody>
                  <a:tcPr marL="64008" marR="64008" marT="32004" marB="32004" anchor="ctr">
                    <a:solidFill>
                      <a:srgbClr val="EF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4681389"/>
                  </a:ext>
                </a:extLst>
              </a:tr>
              <a:tr h="239538">
                <a:tc>
                  <a:txBody>
                    <a:bodyPr/>
                    <a:lstStyle/>
                    <a:p>
                      <a:pPr algn="r">
                        <a:spcAft>
                          <a:spcPts val="100"/>
                        </a:spcAft>
                      </a:pPr>
                      <a:r>
                        <a:rPr lang="lt-LT" sz="1200" b="1" dirty="0">
                          <a:solidFill>
                            <a:srgbClr val="283742"/>
                          </a:solidFill>
                          <a:latin typeface="Aptos" panose="02020603050405020304" pitchFamily="18" charset="0"/>
                          <a:cs typeface="Times New Roman" panose="02020603050405020304" pitchFamily="18" charset="0"/>
                        </a:rPr>
                        <a:t>IŠ VISO: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b="1" dirty="0">
                          <a:solidFill>
                            <a:srgbClr val="283742"/>
                          </a:solidFill>
                          <a:latin typeface="Aptos" panose="02020603050405020304" pitchFamily="18" charset="0"/>
                          <a:cs typeface="Times New Roman" panose="02020603050405020304" pitchFamily="18" charset="0"/>
                        </a:rPr>
                        <a:t>1 927 524 Eur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200" b="1" dirty="0">
                          <a:solidFill>
                            <a:srgbClr val="00233E"/>
                          </a:solidFill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51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200" b="1" dirty="0">
                          <a:solidFill>
                            <a:srgbClr val="00233E"/>
                          </a:solidFill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51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5504735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706F157C-F5B0-B86C-DA90-54828C0D0011}"/>
              </a:ext>
            </a:extLst>
          </p:cNvPr>
          <p:cNvSpPr/>
          <p:nvPr/>
        </p:nvSpPr>
        <p:spPr>
          <a:xfrm>
            <a:off x="0" y="0"/>
            <a:ext cx="9144000" cy="190196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AA97D3-C461-0FB1-754E-A321D112338E}"/>
              </a:ext>
            </a:extLst>
          </p:cNvPr>
          <p:cNvSpPr/>
          <p:nvPr/>
        </p:nvSpPr>
        <p:spPr>
          <a:xfrm>
            <a:off x="-1" y="-1"/>
            <a:ext cx="693628" cy="102409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C3B554-BC23-F7CB-AF5E-DC2EE2CE6DD8}"/>
              </a:ext>
            </a:extLst>
          </p:cNvPr>
          <p:cNvSpPr/>
          <p:nvPr/>
        </p:nvSpPr>
        <p:spPr>
          <a:xfrm>
            <a:off x="384048" y="6656832"/>
            <a:ext cx="8375904" cy="10972"/>
          </a:xfrm>
          <a:prstGeom prst="rect">
            <a:avLst/>
          </a:prstGeom>
          <a:solidFill>
            <a:srgbClr val="E1EF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00F44D89-DCFD-8505-EE99-439C21BBE834}"/>
              </a:ext>
            </a:extLst>
          </p:cNvPr>
          <p:cNvSpPr/>
          <p:nvPr/>
        </p:nvSpPr>
        <p:spPr>
          <a:xfrm>
            <a:off x="0" y="-12520"/>
            <a:ext cx="9144000" cy="202715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A2C07A57-F391-F448-77C6-B7F20860EB64}"/>
              </a:ext>
            </a:extLst>
          </p:cNvPr>
          <p:cNvSpPr/>
          <p:nvPr/>
        </p:nvSpPr>
        <p:spPr>
          <a:xfrm>
            <a:off x="-1" y="0"/>
            <a:ext cx="704675" cy="100668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aveikslėlis 19">
            <a:extLst>
              <a:ext uri="{FF2B5EF4-FFF2-40B4-BE49-F238E27FC236}">
                <a16:creationId xmlns:a16="http://schemas.microsoft.com/office/drawing/2014/main" id="{2F9A6C28-550F-1E2E-1549-D01D93B42F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0" t="6154" r="16116" b="11574"/>
          <a:stretch>
            <a:fillRect/>
          </a:stretch>
        </p:blipFill>
        <p:spPr>
          <a:xfrm>
            <a:off x="966758" y="2576769"/>
            <a:ext cx="703686" cy="884653"/>
          </a:xfrm>
          <a:prstGeom prst="rect">
            <a:avLst/>
          </a:prstGeom>
        </p:spPr>
      </p:pic>
      <p:graphicFrame>
        <p:nvGraphicFramePr>
          <p:cNvPr id="21" name="Lentelė 20">
            <a:extLst>
              <a:ext uri="{FF2B5EF4-FFF2-40B4-BE49-F238E27FC236}">
                <a16:creationId xmlns:a16="http://schemas.microsoft.com/office/drawing/2014/main" id="{010FAE13-1285-1026-18F2-4E33BE06E2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817192"/>
              </p:ext>
            </p:extLst>
          </p:nvPr>
        </p:nvGraphicFramePr>
        <p:xfrm>
          <a:off x="906376" y="3547868"/>
          <a:ext cx="7853576" cy="983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812">
                  <a:extLst>
                    <a:ext uri="{9D8B030D-6E8A-4147-A177-3AD203B41FA5}">
                      <a16:colId xmlns:a16="http://schemas.microsoft.com/office/drawing/2014/main" val="128125541"/>
                    </a:ext>
                  </a:extLst>
                </a:gridCol>
                <a:gridCol w="1233182">
                  <a:extLst>
                    <a:ext uri="{9D8B030D-6E8A-4147-A177-3AD203B41FA5}">
                      <a16:colId xmlns:a16="http://schemas.microsoft.com/office/drawing/2014/main" val="290182697"/>
                    </a:ext>
                  </a:extLst>
                </a:gridCol>
                <a:gridCol w="1015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3515">
                  <a:extLst>
                    <a:ext uri="{9D8B030D-6E8A-4147-A177-3AD203B41FA5}">
                      <a16:colId xmlns:a16="http://schemas.microsoft.com/office/drawing/2014/main" val="452346236"/>
                    </a:ext>
                  </a:extLst>
                </a:gridCol>
                <a:gridCol w="939661">
                  <a:extLst>
                    <a:ext uri="{9D8B030D-6E8A-4147-A177-3AD203B41FA5}">
                      <a16:colId xmlns:a16="http://schemas.microsoft.com/office/drawing/2014/main" val="3020449170"/>
                    </a:ext>
                  </a:extLst>
                </a:gridCol>
                <a:gridCol w="1328963">
                  <a:extLst>
                    <a:ext uri="{9D8B030D-6E8A-4147-A177-3AD203B41FA5}">
                      <a16:colId xmlns:a16="http://schemas.microsoft.com/office/drawing/2014/main" val="2341325883"/>
                    </a:ext>
                  </a:extLst>
                </a:gridCol>
                <a:gridCol w="1273375">
                  <a:extLst>
                    <a:ext uri="{9D8B030D-6E8A-4147-A177-3AD203B41FA5}">
                      <a16:colId xmlns:a16="http://schemas.microsoft.com/office/drawing/2014/main" val="4175335989"/>
                    </a:ext>
                  </a:extLst>
                </a:gridCol>
              </a:tblGrid>
              <a:tr h="405592">
                <a:tc>
                  <a:txBody>
                    <a:bodyPr/>
                    <a:lstStyle/>
                    <a:p>
                      <a:pPr>
                        <a:spcAft>
                          <a:spcPts val="100"/>
                        </a:spcAft>
                      </a:pPr>
                      <a:r>
                        <a:rPr lang="lt-LT" sz="1200" b="1" dirty="0">
                          <a:solidFill>
                            <a:srgbClr val="FFFFFF"/>
                          </a:solidFill>
                          <a:latin typeface="Aptos" panose="02020603050405020304" pitchFamily="18" charset="0"/>
                          <a:cs typeface="Times New Roman" panose="02020603050405020304" pitchFamily="18" charset="0"/>
                        </a:rPr>
                        <a:t>FONDAS</a:t>
                      </a:r>
                    </a:p>
                  </a:txBody>
                  <a:tcPr marL="64008" marR="64008" marT="32004" marB="32004" anchor="ctr">
                    <a:solidFill>
                      <a:srgbClr val="1236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b="1" dirty="0">
                          <a:solidFill>
                            <a:srgbClr val="FFFFFF"/>
                          </a:solidFill>
                          <a:latin typeface="Aptos" panose="02020603050405020304" pitchFamily="18" charset="0"/>
                          <a:cs typeface="Times New Roman" panose="02020603050405020304" pitchFamily="18" charset="0"/>
                        </a:rPr>
                        <a:t>Lėšos projektams</a:t>
                      </a:r>
                      <a:endParaRPr lang="lt-LT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rgbClr val="1236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Planuojamas projektų skaičius</a:t>
                      </a:r>
                    </a:p>
                  </a:txBody>
                  <a:tcPr marL="64008" marR="64008" marT="32004" marB="32004" anchor="ctr">
                    <a:solidFill>
                      <a:srgbClr val="1236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Sukontraktuota</a:t>
                      </a:r>
                    </a:p>
                  </a:txBody>
                  <a:tcPr marL="64008" marR="64008" marT="32004" marB="32004" anchor="ctr">
                    <a:solidFill>
                      <a:srgbClr val="1236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Vertinami NMA</a:t>
                      </a:r>
                    </a:p>
                  </a:txBody>
                  <a:tcPr marL="64008" marR="64008" marT="32004" marB="32004" anchor="ctr">
                    <a:solidFill>
                      <a:srgbClr val="12364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Planuojama sukurti darbo vietų (etatų)</a:t>
                      </a:r>
                    </a:p>
                  </a:txBody>
                  <a:tcPr marL="64008" marR="64008" marT="32004" marB="32004" anchor="ctr">
                    <a:solidFill>
                      <a:srgbClr val="1236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Įsipareigojama sukurti</a:t>
                      </a:r>
                    </a:p>
                  </a:txBody>
                  <a:tcPr marL="64008" marR="64008" marT="32004" marB="32004" anchor="ctr">
                    <a:solidFill>
                      <a:srgbClr val="1236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6546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b="1" dirty="0">
                          <a:solidFill>
                            <a:srgbClr val="283742"/>
                          </a:solidFill>
                          <a:latin typeface="Aptos" panose="02020603050405020304" pitchFamily="18" charset="0"/>
                          <a:cs typeface="Times New Roman" panose="02020603050405020304" pitchFamily="18" charset="0"/>
                        </a:rPr>
                        <a:t>EŽŪFKP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b="1" dirty="0">
                          <a:solidFill>
                            <a:srgbClr val="283742"/>
                          </a:solidFill>
                          <a:latin typeface="Aptos" panose="02020603050405020304" pitchFamily="18" charset="0"/>
                          <a:cs typeface="Times New Roman" panose="02020603050405020304" pitchFamily="18" charset="0"/>
                        </a:rPr>
                        <a:t>1 565 200 Eur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b="1" dirty="0">
                          <a:solidFill>
                            <a:srgbClr val="00233E"/>
                          </a:solidFill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b="1" dirty="0">
                          <a:solidFill>
                            <a:srgbClr val="00233E"/>
                          </a:solidFill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b="1" dirty="0">
                          <a:solidFill>
                            <a:srgbClr val="00233E"/>
                          </a:solidFill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200" b="1" dirty="0">
                          <a:solidFill>
                            <a:srgbClr val="00233E"/>
                          </a:solidFill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b="1" dirty="0">
                          <a:solidFill>
                            <a:srgbClr val="00233E"/>
                          </a:solidFill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417977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194399C5-CEE6-CEC2-7961-29A0C3E900CE}"/>
              </a:ext>
            </a:extLst>
          </p:cNvPr>
          <p:cNvSpPr txBox="1"/>
          <p:nvPr/>
        </p:nvSpPr>
        <p:spPr>
          <a:xfrm>
            <a:off x="1670444" y="2777181"/>
            <a:ext cx="70173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</a:pPr>
            <a:r>
              <a:rPr lang="pt-BR" b="1" dirty="0">
                <a:solidFill>
                  <a:srgbClr val="00233E"/>
                </a:solidFill>
                <a:latin typeface="Aptos" panose="02040602050305030304" pitchFamily="18" charset="0"/>
              </a:rPr>
              <a:t>Zarasų – Visagino regiono 2023 – 2029 m. vietos plėtros strategija</a:t>
            </a:r>
            <a:r>
              <a:rPr lang="lt-LT" b="1" dirty="0">
                <a:solidFill>
                  <a:srgbClr val="00233E"/>
                </a:solidFill>
                <a:latin typeface="Aptos" panose="02040602050305030304" pitchFamily="18" charset="0"/>
              </a:rPr>
              <a:t> (EŽŪFKP)</a:t>
            </a:r>
            <a:r>
              <a:rPr lang="pt-BR" b="1" dirty="0">
                <a:solidFill>
                  <a:srgbClr val="00233E"/>
                </a:solidFill>
                <a:latin typeface="Aptos" panose="02040602050305030304" pitchFamily="18" charset="0"/>
              </a:rPr>
              <a:t> </a:t>
            </a:r>
            <a:endParaRPr lang="lt-LT" sz="2000" dirty="0">
              <a:solidFill>
                <a:srgbClr val="00233E"/>
              </a:solidFill>
              <a:latin typeface="Book Antiqua" panose="02040602050305030304" pitchFamily="18" charset="0"/>
            </a:endParaRPr>
          </a:p>
        </p:txBody>
      </p:sp>
      <p:pic>
        <p:nvPicPr>
          <p:cNvPr id="25" name="Paveikslėlis 24">
            <a:extLst>
              <a:ext uri="{FF2B5EF4-FFF2-40B4-BE49-F238E27FC236}">
                <a16:creationId xmlns:a16="http://schemas.microsoft.com/office/drawing/2014/main" id="{B10D849B-19FA-6EBD-A425-14EB74F3CF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70" y="4676736"/>
            <a:ext cx="1703768" cy="52067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9F53093-90A8-E169-2C08-DA1FD6BAA0E8}"/>
              </a:ext>
            </a:extLst>
          </p:cNvPr>
          <p:cNvSpPr txBox="1"/>
          <p:nvPr/>
        </p:nvSpPr>
        <p:spPr>
          <a:xfrm>
            <a:off x="2308137" y="4704248"/>
            <a:ext cx="65308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</a:pPr>
            <a:r>
              <a:rPr lang="lt-LT" b="1" dirty="0">
                <a:solidFill>
                  <a:srgbClr val="00233E"/>
                </a:solidFill>
                <a:latin typeface="Aptos" panose="02040602050305030304" pitchFamily="18" charset="0"/>
              </a:rPr>
              <a:t>Zarasų ir Visagino žuvininkystės regiono vietos veiklos grupės 2023–2027 m. vietos plėtros strategija (EJRŽF)</a:t>
            </a:r>
            <a:endParaRPr lang="lt-LT" sz="1800" b="1" u="sng" dirty="0">
              <a:solidFill>
                <a:srgbClr val="00233E"/>
              </a:solidFill>
              <a:latin typeface="Aptos" panose="02040602050305030304" pitchFamily="18" charset="0"/>
            </a:endParaRPr>
          </a:p>
        </p:txBody>
      </p:sp>
      <p:graphicFrame>
        <p:nvGraphicFramePr>
          <p:cNvPr id="28" name="Lentelė 27">
            <a:extLst>
              <a:ext uri="{FF2B5EF4-FFF2-40B4-BE49-F238E27FC236}">
                <a16:creationId xmlns:a16="http://schemas.microsoft.com/office/drawing/2014/main" id="{804E71FD-067E-8FFB-603C-6B018A2660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410782"/>
              </p:ext>
            </p:extLst>
          </p:nvPr>
        </p:nvGraphicFramePr>
        <p:xfrm>
          <a:off x="906376" y="5435379"/>
          <a:ext cx="7853576" cy="983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812">
                  <a:extLst>
                    <a:ext uri="{9D8B030D-6E8A-4147-A177-3AD203B41FA5}">
                      <a16:colId xmlns:a16="http://schemas.microsoft.com/office/drawing/2014/main" val="128125541"/>
                    </a:ext>
                  </a:extLst>
                </a:gridCol>
                <a:gridCol w="1233182">
                  <a:extLst>
                    <a:ext uri="{9D8B030D-6E8A-4147-A177-3AD203B41FA5}">
                      <a16:colId xmlns:a16="http://schemas.microsoft.com/office/drawing/2014/main" val="290182697"/>
                    </a:ext>
                  </a:extLst>
                </a:gridCol>
                <a:gridCol w="1015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3515">
                  <a:extLst>
                    <a:ext uri="{9D8B030D-6E8A-4147-A177-3AD203B41FA5}">
                      <a16:colId xmlns:a16="http://schemas.microsoft.com/office/drawing/2014/main" val="452346236"/>
                    </a:ext>
                  </a:extLst>
                </a:gridCol>
                <a:gridCol w="939661">
                  <a:extLst>
                    <a:ext uri="{9D8B030D-6E8A-4147-A177-3AD203B41FA5}">
                      <a16:colId xmlns:a16="http://schemas.microsoft.com/office/drawing/2014/main" val="3020449170"/>
                    </a:ext>
                  </a:extLst>
                </a:gridCol>
                <a:gridCol w="1328963">
                  <a:extLst>
                    <a:ext uri="{9D8B030D-6E8A-4147-A177-3AD203B41FA5}">
                      <a16:colId xmlns:a16="http://schemas.microsoft.com/office/drawing/2014/main" val="2341325883"/>
                    </a:ext>
                  </a:extLst>
                </a:gridCol>
                <a:gridCol w="1273375">
                  <a:extLst>
                    <a:ext uri="{9D8B030D-6E8A-4147-A177-3AD203B41FA5}">
                      <a16:colId xmlns:a16="http://schemas.microsoft.com/office/drawing/2014/main" val="4175335989"/>
                    </a:ext>
                  </a:extLst>
                </a:gridCol>
              </a:tblGrid>
              <a:tr h="508470">
                <a:tc>
                  <a:txBody>
                    <a:bodyPr/>
                    <a:lstStyle/>
                    <a:p>
                      <a:pPr>
                        <a:spcAft>
                          <a:spcPts val="100"/>
                        </a:spcAft>
                      </a:pPr>
                      <a:r>
                        <a:rPr lang="lt-LT" sz="1200" b="1" dirty="0">
                          <a:solidFill>
                            <a:srgbClr val="FFFFFF"/>
                          </a:solidFill>
                          <a:latin typeface="Aptos" panose="02020603050405020304" pitchFamily="18" charset="0"/>
                          <a:cs typeface="Times New Roman" panose="02020603050405020304" pitchFamily="18" charset="0"/>
                        </a:rPr>
                        <a:t>FONDAS</a:t>
                      </a:r>
                    </a:p>
                  </a:txBody>
                  <a:tcPr marL="64008" marR="64008" marT="32004" marB="32004" anchor="ctr">
                    <a:solidFill>
                      <a:srgbClr val="1236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b="1" dirty="0">
                          <a:solidFill>
                            <a:srgbClr val="FFFFFF"/>
                          </a:solidFill>
                          <a:latin typeface="Aptos" panose="02020603050405020304" pitchFamily="18" charset="0"/>
                          <a:cs typeface="Times New Roman" panose="02020603050405020304" pitchFamily="18" charset="0"/>
                        </a:rPr>
                        <a:t>Lėšos projektams</a:t>
                      </a:r>
                      <a:endParaRPr lang="lt-LT" sz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rgbClr val="1236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Planuojamas projektų skaičius</a:t>
                      </a:r>
                    </a:p>
                  </a:txBody>
                  <a:tcPr marL="64008" marR="64008" marT="32004" marB="32004" anchor="ctr">
                    <a:solidFill>
                      <a:srgbClr val="1236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Sukontraktuota</a:t>
                      </a:r>
                    </a:p>
                  </a:txBody>
                  <a:tcPr marL="64008" marR="64008" marT="32004" marB="32004" anchor="ctr">
                    <a:solidFill>
                      <a:srgbClr val="1236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Vertinami NMA</a:t>
                      </a:r>
                    </a:p>
                  </a:txBody>
                  <a:tcPr marL="64008" marR="64008" marT="32004" marB="32004" anchor="ctr">
                    <a:solidFill>
                      <a:srgbClr val="12364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Planuojama sukurti darbo vietų (etatų)</a:t>
                      </a:r>
                    </a:p>
                  </a:txBody>
                  <a:tcPr marL="64008" marR="64008" marT="32004" marB="32004" anchor="ctr">
                    <a:solidFill>
                      <a:srgbClr val="12364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Įsipareigojama sukurti</a:t>
                      </a:r>
                    </a:p>
                  </a:txBody>
                  <a:tcPr marL="64008" marR="64008" marT="32004" marB="32004" anchor="ctr">
                    <a:solidFill>
                      <a:srgbClr val="1236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6546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b="1" dirty="0">
                          <a:solidFill>
                            <a:srgbClr val="283742"/>
                          </a:solidFill>
                          <a:latin typeface="Aptos" panose="02020603050405020304" pitchFamily="18" charset="0"/>
                          <a:cs typeface="Times New Roman" panose="02020603050405020304" pitchFamily="18" charset="0"/>
                        </a:rPr>
                        <a:t>EŽŪFKP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b="1" dirty="0">
                          <a:solidFill>
                            <a:srgbClr val="283742"/>
                          </a:solidFill>
                          <a:latin typeface="Aptos" panose="02020603050405020304" pitchFamily="18" charset="0"/>
                          <a:cs typeface="Times New Roman" panose="02020603050405020304" pitchFamily="18" charset="0"/>
                        </a:rPr>
                        <a:t>499 523 Eur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b="1" dirty="0">
                          <a:solidFill>
                            <a:srgbClr val="00233E"/>
                          </a:solidFill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b="1" dirty="0">
                          <a:solidFill>
                            <a:srgbClr val="00233E"/>
                          </a:solidFill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b="1" dirty="0">
                          <a:solidFill>
                            <a:srgbClr val="00233E"/>
                          </a:solidFill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200" b="1" dirty="0">
                          <a:solidFill>
                            <a:srgbClr val="00233E"/>
                          </a:solidFill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b="1" dirty="0">
                          <a:solidFill>
                            <a:srgbClr val="00233E"/>
                          </a:solidFill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3,5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417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4280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12F06-DB84-EF80-EA0D-A43986765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6">
            <a:extLst>
              <a:ext uri="{FF2B5EF4-FFF2-40B4-BE49-F238E27FC236}">
                <a16:creationId xmlns:a16="http://schemas.microsoft.com/office/drawing/2014/main" id="{4CC68B7B-6AD5-17CF-78C2-3E63822DA7FA}"/>
              </a:ext>
            </a:extLst>
          </p:cNvPr>
          <p:cNvSpPr/>
          <p:nvPr/>
        </p:nvSpPr>
        <p:spPr>
          <a:xfrm>
            <a:off x="801149" y="651536"/>
            <a:ext cx="7600426" cy="1147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400"/>
              </a:spcAft>
            </a:pPr>
            <a:r>
              <a:rPr lang="lt-LT" sz="2400" b="1" dirty="0">
                <a:solidFill>
                  <a:srgbClr val="12364F"/>
                </a:solidFill>
                <a:latin typeface="Aptos" panose="020B0004020202020204" pitchFamily="34" charset="0"/>
              </a:rPr>
              <a:t>KAIP VIETOS PLĖTROS STRATEGIJOS PRISIDEDA PRIE TURIZMO PLĖTROS REGIONE?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7D6EF5-90AC-7B92-0B33-13B82D3F2C9B}"/>
              </a:ext>
            </a:extLst>
          </p:cNvPr>
          <p:cNvSpPr/>
          <p:nvPr/>
        </p:nvSpPr>
        <p:spPr>
          <a:xfrm>
            <a:off x="0" y="0"/>
            <a:ext cx="9144000" cy="68580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3F4151-96BC-F7BF-C1E4-19D279E18BF1}"/>
              </a:ext>
            </a:extLst>
          </p:cNvPr>
          <p:cNvSpPr/>
          <p:nvPr/>
        </p:nvSpPr>
        <p:spPr>
          <a:xfrm>
            <a:off x="0" y="0"/>
            <a:ext cx="347472" cy="68580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52B98A5-2DCC-60DC-6E61-B41A43DFE850}"/>
              </a:ext>
            </a:extLst>
          </p:cNvPr>
          <p:cNvSpPr/>
          <p:nvPr/>
        </p:nvSpPr>
        <p:spPr>
          <a:xfrm>
            <a:off x="0" y="-12520"/>
            <a:ext cx="9144000" cy="202715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7741582A-15AE-0E38-9DA9-518A823F8D7C}"/>
              </a:ext>
            </a:extLst>
          </p:cNvPr>
          <p:cNvSpPr/>
          <p:nvPr/>
        </p:nvSpPr>
        <p:spPr>
          <a:xfrm>
            <a:off x="-1" y="0"/>
            <a:ext cx="704675" cy="100668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880753-13E5-0B5C-6986-CA06999D3DF8}"/>
              </a:ext>
            </a:extLst>
          </p:cNvPr>
          <p:cNvSpPr txBox="1"/>
          <p:nvPr/>
        </p:nvSpPr>
        <p:spPr>
          <a:xfrm>
            <a:off x="918594" y="2006909"/>
            <a:ext cx="7306812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lt-LT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Viešųjų pakrančių infrastruktūros tvarkymo priemonės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lt-LT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Verslo pradžiai ir plėtrai skirtos priemonės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lt-LT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Bendruomenių iniciatyvas skatinančios priemonės</a:t>
            </a:r>
          </a:p>
          <a:p>
            <a:endParaRPr lang="lt-LT" dirty="0"/>
          </a:p>
        </p:txBody>
      </p:sp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577" y="3473822"/>
            <a:ext cx="3340478" cy="2523251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102" y="3473718"/>
            <a:ext cx="2189868" cy="2507183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8" y="3438069"/>
            <a:ext cx="3240995" cy="250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862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8B5BF-CF2E-1948-8B60-5C96FC545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2D5B4A8-EA79-9C7A-4776-4E67CE87B5C8}"/>
              </a:ext>
            </a:extLst>
          </p:cNvPr>
          <p:cNvSpPr/>
          <p:nvPr/>
        </p:nvSpPr>
        <p:spPr>
          <a:xfrm>
            <a:off x="0" y="0"/>
            <a:ext cx="9144000" cy="68580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8163D0-C337-F619-484E-4E8D550A5FE7}"/>
              </a:ext>
            </a:extLst>
          </p:cNvPr>
          <p:cNvSpPr/>
          <p:nvPr/>
        </p:nvSpPr>
        <p:spPr>
          <a:xfrm>
            <a:off x="0" y="0"/>
            <a:ext cx="347472" cy="68580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4518DDF-E0A3-876A-C79F-97ADFEBA7000}"/>
              </a:ext>
            </a:extLst>
          </p:cNvPr>
          <p:cNvSpPr/>
          <p:nvPr/>
        </p:nvSpPr>
        <p:spPr>
          <a:xfrm>
            <a:off x="384048" y="6656832"/>
            <a:ext cx="8375904" cy="10972"/>
          </a:xfrm>
          <a:prstGeom prst="rect">
            <a:avLst/>
          </a:prstGeom>
          <a:solidFill>
            <a:srgbClr val="E1EF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222BC1F-018B-8120-A3B3-2FB1B44365B7}"/>
              </a:ext>
            </a:extLst>
          </p:cNvPr>
          <p:cNvSpPr/>
          <p:nvPr/>
        </p:nvSpPr>
        <p:spPr>
          <a:xfrm>
            <a:off x="0" y="-12520"/>
            <a:ext cx="9144000" cy="202715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8C5D2D8-E5F2-1636-92F9-0DC6C4379C1D}"/>
              </a:ext>
            </a:extLst>
          </p:cNvPr>
          <p:cNvSpPr/>
          <p:nvPr/>
        </p:nvSpPr>
        <p:spPr>
          <a:xfrm>
            <a:off x="-1" y="0"/>
            <a:ext cx="704675" cy="100668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5FC150-1460-643E-CDAF-9C05B6F403AE}"/>
              </a:ext>
            </a:extLst>
          </p:cNvPr>
          <p:cNvSpPr txBox="1"/>
          <p:nvPr/>
        </p:nvSpPr>
        <p:spPr>
          <a:xfrm>
            <a:off x="384048" y="595136"/>
            <a:ext cx="8690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VIEŠŲJŲ PAKRANČIŲ INFRASTRUKTŪROS TVARKYMAS</a:t>
            </a:r>
            <a:endParaRPr lang="lt-LT" sz="2400" dirty="0">
              <a:solidFill>
                <a:srgbClr val="0023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9" name="Lentelė 18">
            <a:extLst>
              <a:ext uri="{FF2B5EF4-FFF2-40B4-BE49-F238E27FC236}">
                <a16:creationId xmlns:a16="http://schemas.microsoft.com/office/drawing/2014/main" id="{B1431C2F-A407-872F-3226-E8115F079D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974973"/>
              </p:ext>
            </p:extLst>
          </p:nvPr>
        </p:nvGraphicFramePr>
        <p:xfrm>
          <a:off x="810458" y="2343255"/>
          <a:ext cx="7776595" cy="38093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5894">
                  <a:extLst>
                    <a:ext uri="{9D8B030D-6E8A-4147-A177-3AD203B41FA5}">
                      <a16:colId xmlns:a16="http://schemas.microsoft.com/office/drawing/2014/main" val="2174700957"/>
                    </a:ext>
                  </a:extLst>
                </a:gridCol>
                <a:gridCol w="1702965">
                  <a:extLst>
                    <a:ext uri="{9D8B030D-6E8A-4147-A177-3AD203B41FA5}">
                      <a16:colId xmlns:a16="http://schemas.microsoft.com/office/drawing/2014/main" val="3016234795"/>
                    </a:ext>
                  </a:extLst>
                </a:gridCol>
                <a:gridCol w="2256639">
                  <a:extLst>
                    <a:ext uri="{9D8B030D-6E8A-4147-A177-3AD203B41FA5}">
                      <a16:colId xmlns:a16="http://schemas.microsoft.com/office/drawing/2014/main" val="3093829373"/>
                    </a:ext>
                  </a:extLst>
                </a:gridCol>
                <a:gridCol w="847288">
                  <a:extLst>
                    <a:ext uri="{9D8B030D-6E8A-4147-A177-3AD203B41FA5}">
                      <a16:colId xmlns:a16="http://schemas.microsoft.com/office/drawing/2014/main" val="3716411564"/>
                    </a:ext>
                  </a:extLst>
                </a:gridCol>
                <a:gridCol w="2583809">
                  <a:extLst>
                    <a:ext uri="{9D8B030D-6E8A-4147-A177-3AD203B41FA5}">
                      <a16:colId xmlns:a16="http://schemas.microsoft.com/office/drawing/2014/main" val="3200324267"/>
                    </a:ext>
                  </a:extLst>
                </a:gridCol>
              </a:tblGrid>
              <a:tr h="261515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200" b="1" kern="100" dirty="0">
                          <a:solidFill>
                            <a:schemeClr val="bg1"/>
                          </a:solidFill>
                          <a:effectLst/>
                          <a:latin typeface="Aptos" panose="02020603050405020304" pitchFamily="18" charset="0"/>
                          <a:cs typeface="Times New Roman" panose="02020603050405020304" pitchFamily="18" charset="0"/>
                        </a:rPr>
                        <a:t>Sąlygų rekreacinei žvejybai sudarymas ir gerinimas (BIVP-AKVA-SAVA-2)</a:t>
                      </a:r>
                      <a:endParaRPr lang="lt-LT" sz="1200" b="1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rgbClr val="12364F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100"/>
                        </a:spcAft>
                      </a:pPr>
                      <a:endParaRPr lang="lt-LT"/>
                    </a:p>
                  </a:txBody>
                  <a:tcPr marL="64008" marR="64008" marT="32004" marB="32004" anchor="ctr">
                    <a:solidFill>
                      <a:srgbClr val="12364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  <a:buNone/>
                      </a:pPr>
                      <a:endParaRPr lang="lt-LT" sz="1200" b="1" kern="100" dirty="0">
                        <a:solidFill>
                          <a:srgbClr val="002948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rgbClr val="12364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lt-LT" sz="1200" b="1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rgbClr val="1236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2212"/>
                  </a:ext>
                </a:extLst>
              </a:tr>
              <a:tr h="444378"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  <a:buNone/>
                      </a:pPr>
                      <a:r>
                        <a:rPr lang="lt-LT" sz="105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lt-LT" sz="13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"/>
                        </a:spcAft>
                        <a:buNone/>
                      </a:pPr>
                      <a:r>
                        <a:rPr lang="lt-LT" sz="12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Zarasų rajono savivaldybės administracija </a:t>
                      </a:r>
                      <a:endParaRPr lang="lt-LT" sz="12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"/>
                        </a:spcAft>
                        <a:buNone/>
                      </a:pPr>
                      <a:r>
                        <a:rPr lang="lt-LT" sz="12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„Šventosios upės pakrantės Antalieptės miestelyje sutvarkymas ir pritaikymas rekreacinei žvejybai“</a:t>
                      </a:r>
                      <a:endParaRPr lang="lt-LT" sz="12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"/>
                        </a:spcAft>
                        <a:buNone/>
                      </a:pPr>
                      <a:r>
                        <a:rPr lang="lt-LT" sz="12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30 467,00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"/>
                        </a:spcAft>
                        <a:buNone/>
                      </a:pPr>
                      <a:r>
                        <a:rPr lang="lt-LT" sz="12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Antalieptėje sutvarkytas kabantis  tiltas per Šventąją, įrengta valčių įleidimo vieta, sutvarkyta upės pakrantės teritorija, įrengti takai.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197943"/>
                  </a:ext>
                </a:extLst>
              </a:tr>
              <a:tr h="384575"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  <a:buNone/>
                      </a:pPr>
                      <a:r>
                        <a:rPr lang="lt-LT" sz="105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lt-LT" sz="13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rgbClr val="EFF7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"/>
                        </a:spcAft>
                        <a:buNone/>
                      </a:pPr>
                      <a:r>
                        <a:rPr lang="lt-LT" sz="12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Zarasų rajono savivaldybės administracija</a:t>
                      </a:r>
                      <a:endParaRPr lang="lt-LT" sz="12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rgbClr val="EFF7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"/>
                        </a:spcAft>
                        <a:buNone/>
                      </a:pPr>
                      <a:r>
                        <a:rPr lang="lt-LT" sz="12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„Dusetų prieplaukos įrengimas ir pritaikymas rekreacinei žvejybai“</a:t>
                      </a:r>
                      <a:endParaRPr lang="lt-LT" sz="12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rgbClr val="EFF7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"/>
                        </a:spcAft>
                        <a:buNone/>
                      </a:pPr>
                      <a:r>
                        <a:rPr lang="lt-LT" sz="12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30 467,00</a:t>
                      </a:r>
                    </a:p>
                  </a:txBody>
                  <a:tcPr marL="64008" marR="64008" marT="32004" marB="32004" anchor="ctr">
                    <a:solidFill>
                      <a:srgbClr val="EFF7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"/>
                        </a:spcAft>
                        <a:buNone/>
                      </a:pPr>
                      <a:r>
                        <a:rPr lang="lt-LT" sz="12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Sartų ežero pakrantėje, Zarasų r. sav., Dusetos, Ežero g. 8. įrengta pontoninė prieplauka, valčių nuleidimo vieta bei į  automobilių stovėjimo aikštelė. </a:t>
                      </a:r>
                    </a:p>
                  </a:txBody>
                  <a:tcPr marL="64008" marR="64008" marT="32004" marB="32004" anchor="ctr">
                    <a:solidFill>
                      <a:srgbClr val="EF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6096843"/>
                  </a:ext>
                </a:extLst>
              </a:tr>
              <a:tr h="444378"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  <a:buNone/>
                      </a:pPr>
                      <a:r>
                        <a:rPr lang="lt-LT" sz="105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lt-LT" sz="13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"/>
                        </a:spcAft>
                        <a:buNone/>
                      </a:pPr>
                      <a:r>
                        <a:rPr lang="lt-LT" sz="12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Zarasų rajono savivaldybės administracija</a:t>
                      </a:r>
                      <a:endParaRPr lang="lt-LT" sz="12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"/>
                        </a:spcAft>
                        <a:buNone/>
                      </a:pPr>
                      <a:r>
                        <a:rPr lang="lt-LT" sz="12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lt-LT" sz="1200" b="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Alksno</a:t>
                      </a:r>
                      <a:r>
                        <a:rPr lang="lt-LT" sz="12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 ežero pakrantės infrastruktūros įrengimas ir pritaikymas rekreacinei žvejybai“</a:t>
                      </a:r>
                      <a:endParaRPr lang="lt-LT" sz="12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"/>
                        </a:spcAft>
                        <a:buNone/>
                      </a:pPr>
                      <a:r>
                        <a:rPr lang="lt-LT" sz="12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30 467,00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"/>
                        </a:spcAft>
                        <a:buNone/>
                      </a:pPr>
                      <a:r>
                        <a:rPr lang="lt-LT" sz="1200" b="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Vajasiškio</a:t>
                      </a:r>
                      <a:r>
                        <a:rPr lang="lt-LT" sz="12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kaime, </a:t>
                      </a:r>
                      <a:r>
                        <a:rPr lang="lt-LT" sz="1200" b="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Alksno</a:t>
                      </a:r>
                      <a:r>
                        <a:rPr lang="lt-LT" sz="12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ežero pakrantėje įrengtas takas, valčių iškėlimo aikštelė, pontoninis lieptas, pavėsinė, įrengta dešimt suoliukų, įrengta automobilių stovėjimo aikštelė,  bei įsigytos 2 žvejų valtis. 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212912"/>
                  </a:ext>
                </a:extLst>
              </a:tr>
              <a:tr h="384575">
                <a:tc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  <a:buNone/>
                      </a:pPr>
                      <a:r>
                        <a:rPr lang="lt-LT" sz="105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lt-LT" sz="13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rgbClr val="EFF7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"/>
                        </a:spcAft>
                        <a:buNone/>
                      </a:pPr>
                      <a:r>
                        <a:rPr lang="lt-LT" sz="12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Visagino savivaldybės administracija</a:t>
                      </a:r>
                      <a:endParaRPr lang="lt-LT" sz="12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rgbClr val="EFF7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"/>
                        </a:spcAft>
                        <a:buNone/>
                      </a:pPr>
                      <a:r>
                        <a:rPr lang="lt-LT" sz="12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„Viešosios infrastruktūros sutvarkymas, pritaikant ją rekreacinei žvejybai“</a:t>
                      </a:r>
                      <a:endParaRPr lang="lt-LT" sz="12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rgbClr val="EFF7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"/>
                        </a:spcAft>
                        <a:buNone/>
                      </a:pPr>
                      <a:r>
                        <a:rPr lang="lt-LT" sz="12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30 467,00</a:t>
                      </a:r>
                    </a:p>
                  </a:txBody>
                  <a:tcPr marL="64008" marR="64008" marT="32004" marB="32004" anchor="ctr">
                    <a:solidFill>
                      <a:srgbClr val="EFF7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"/>
                        </a:spcAft>
                        <a:buNone/>
                      </a:pPr>
                      <a:r>
                        <a:rPr lang="lt-LT" sz="12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Sutvarkyta bei rekreacinei žvejybai pritaikyta   Drūkšių ežero pakrantės infrastruktūra</a:t>
                      </a:r>
                    </a:p>
                  </a:txBody>
                  <a:tcPr marL="64008" marR="64008" marT="32004" marB="32004" anchor="ctr">
                    <a:solidFill>
                      <a:srgbClr val="EF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745316"/>
                  </a:ext>
                </a:extLst>
              </a:tr>
            </a:tbl>
          </a:graphicData>
        </a:graphic>
      </p:graphicFrame>
      <p:pic>
        <p:nvPicPr>
          <p:cNvPr id="6" name="Paveikslėlis 5">
            <a:extLst>
              <a:ext uri="{FF2B5EF4-FFF2-40B4-BE49-F238E27FC236}">
                <a16:creationId xmlns:a16="http://schemas.microsoft.com/office/drawing/2014/main" id="{C5571164-1F5F-049F-FEF9-24605AAD22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1" b="10154"/>
          <a:stretch/>
        </p:blipFill>
        <p:spPr>
          <a:xfrm>
            <a:off x="4268705" y="1225987"/>
            <a:ext cx="606590" cy="6413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7DC3305-8789-AF32-6435-4BC1EA2E68E9}"/>
              </a:ext>
            </a:extLst>
          </p:cNvPr>
          <p:cNvSpPr txBox="1"/>
          <p:nvPr/>
        </p:nvSpPr>
        <p:spPr>
          <a:xfrm>
            <a:off x="704674" y="1923409"/>
            <a:ext cx="7949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400" b="1" i="1" dirty="0">
                <a:solidFill>
                  <a:srgbClr val="1236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pt-BR" sz="1400" b="1" i="1" dirty="0">
                <a:solidFill>
                  <a:srgbClr val="1236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arasų–Visagino regiono dvisektorė vietos plėtros strategija,</a:t>
            </a:r>
            <a:r>
              <a:rPr lang="lt-LT" sz="1400" b="1" i="1" dirty="0">
                <a:solidFill>
                  <a:srgbClr val="1236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400" b="1" i="1" dirty="0">
                <a:solidFill>
                  <a:srgbClr val="1236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Zarasų–Visagino regionas, 2014–2020 m.</a:t>
            </a:r>
            <a:r>
              <a:rPr lang="lt-LT" sz="1400" b="1" i="1" dirty="0">
                <a:solidFill>
                  <a:srgbClr val="1236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14608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07E13-0384-E8B7-554A-561E4C8E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DBE437A-CCBF-878B-DF25-3360E44306D3}"/>
              </a:ext>
            </a:extLst>
          </p:cNvPr>
          <p:cNvSpPr/>
          <p:nvPr/>
        </p:nvSpPr>
        <p:spPr>
          <a:xfrm>
            <a:off x="0" y="0"/>
            <a:ext cx="9144000" cy="68580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820A9E-9362-7FE6-55AF-F4B7D7D171CA}"/>
              </a:ext>
            </a:extLst>
          </p:cNvPr>
          <p:cNvSpPr/>
          <p:nvPr/>
        </p:nvSpPr>
        <p:spPr>
          <a:xfrm>
            <a:off x="0" y="0"/>
            <a:ext cx="347472" cy="68580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BA324AA-C09D-CF86-43FA-E6E077AAEA52}"/>
              </a:ext>
            </a:extLst>
          </p:cNvPr>
          <p:cNvSpPr/>
          <p:nvPr/>
        </p:nvSpPr>
        <p:spPr>
          <a:xfrm>
            <a:off x="0" y="-12520"/>
            <a:ext cx="9144000" cy="202715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DE3ECD30-0FB4-6A70-14E3-1C3AD51D496A}"/>
              </a:ext>
            </a:extLst>
          </p:cNvPr>
          <p:cNvSpPr/>
          <p:nvPr/>
        </p:nvSpPr>
        <p:spPr>
          <a:xfrm>
            <a:off x="-1" y="0"/>
            <a:ext cx="704675" cy="100668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46FD0E-A4AA-D3ED-E53F-CF3004AE5E29}"/>
              </a:ext>
            </a:extLst>
          </p:cNvPr>
          <p:cNvSpPr txBox="1"/>
          <p:nvPr/>
        </p:nvSpPr>
        <p:spPr>
          <a:xfrm>
            <a:off x="3668744" y="172709"/>
            <a:ext cx="13338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Antalieptė</a:t>
            </a:r>
            <a:endParaRPr lang="lt-LT" sz="2000" dirty="0">
              <a:solidFill>
                <a:srgbClr val="0023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A3156026-EE65-9CDC-2FC4-2C8A27F94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5" y="586813"/>
            <a:ext cx="4211274" cy="3158456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4C6DDE4A-B67A-6679-565A-D8C18CD992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2"/>
          <a:stretch>
            <a:fillRect/>
          </a:stretch>
        </p:blipFill>
        <p:spPr>
          <a:xfrm>
            <a:off x="4335670" y="586813"/>
            <a:ext cx="4767824" cy="313651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21947D6-03CF-D5E7-183A-55431612D547}"/>
              </a:ext>
            </a:extLst>
          </p:cNvPr>
          <p:cNvSpPr txBox="1"/>
          <p:nvPr/>
        </p:nvSpPr>
        <p:spPr>
          <a:xfrm>
            <a:off x="62915" y="6536999"/>
            <a:ext cx="2875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Nuotraukos: VVG ir VšĮ Inovatorių slėnio</a:t>
            </a:r>
          </a:p>
        </p:txBody>
      </p:sp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863B2AB3-49A4-C609-3182-681190552A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81"/>
          <a:stretch>
            <a:fillRect/>
          </a:stretch>
        </p:blipFill>
        <p:spPr>
          <a:xfrm>
            <a:off x="62916" y="3823936"/>
            <a:ext cx="4211273" cy="2713063"/>
          </a:xfrm>
          <a:prstGeom prst="rect">
            <a:avLst/>
          </a:prstGeom>
        </p:spPr>
      </p:pic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5FA50164-8798-988F-BCC8-AC430D72F2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810963"/>
            <a:ext cx="2417467" cy="3021833"/>
          </a:xfrm>
          <a:prstGeom prst="rect">
            <a:avLst/>
          </a:prstGeom>
        </p:spPr>
      </p:pic>
      <p:pic>
        <p:nvPicPr>
          <p:cNvPr id="20" name="Paveikslėlis 19">
            <a:extLst>
              <a:ext uri="{FF2B5EF4-FFF2-40B4-BE49-F238E27FC236}">
                <a16:creationId xmlns:a16="http://schemas.microsoft.com/office/drawing/2014/main" id="{B5A7AB15-8A9A-E35D-3522-EDA854BA27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379" y="3817449"/>
            <a:ext cx="1668505" cy="300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980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07E13-0384-E8B7-554A-561E4C8E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DBE437A-CCBF-878B-DF25-3360E44306D3}"/>
              </a:ext>
            </a:extLst>
          </p:cNvPr>
          <p:cNvSpPr/>
          <p:nvPr/>
        </p:nvSpPr>
        <p:spPr>
          <a:xfrm>
            <a:off x="0" y="0"/>
            <a:ext cx="9144000" cy="68580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820A9E-9362-7FE6-55AF-F4B7D7D171CA}"/>
              </a:ext>
            </a:extLst>
          </p:cNvPr>
          <p:cNvSpPr/>
          <p:nvPr/>
        </p:nvSpPr>
        <p:spPr>
          <a:xfrm>
            <a:off x="0" y="0"/>
            <a:ext cx="347472" cy="68580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BA324AA-C09D-CF86-43FA-E6E077AAEA52}"/>
              </a:ext>
            </a:extLst>
          </p:cNvPr>
          <p:cNvSpPr/>
          <p:nvPr/>
        </p:nvSpPr>
        <p:spPr>
          <a:xfrm>
            <a:off x="0" y="-12520"/>
            <a:ext cx="9144000" cy="202715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DE3ECD30-0FB4-6A70-14E3-1C3AD51D496A}"/>
              </a:ext>
            </a:extLst>
          </p:cNvPr>
          <p:cNvSpPr/>
          <p:nvPr/>
        </p:nvSpPr>
        <p:spPr>
          <a:xfrm>
            <a:off x="-1" y="0"/>
            <a:ext cx="704675" cy="100668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46FD0E-A4AA-D3ED-E53F-CF3004AE5E29}"/>
              </a:ext>
            </a:extLst>
          </p:cNvPr>
          <p:cNvSpPr txBox="1"/>
          <p:nvPr/>
        </p:nvSpPr>
        <p:spPr>
          <a:xfrm>
            <a:off x="3418623" y="265115"/>
            <a:ext cx="2306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Dusetų prieplauka</a:t>
            </a:r>
            <a:endParaRPr lang="lt-LT" sz="2000" dirty="0">
              <a:solidFill>
                <a:srgbClr val="0023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aveikslėlis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3"/>
          <a:stretch/>
        </p:blipFill>
        <p:spPr>
          <a:xfrm>
            <a:off x="4890977" y="743999"/>
            <a:ext cx="4253023" cy="2879498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977" y="3709423"/>
            <a:ext cx="4253023" cy="3148577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86809"/>
            <a:ext cx="4501117" cy="2836688"/>
          </a:xfrm>
          <a:prstGeom prst="rect">
            <a:avLst/>
          </a:prstGeom>
        </p:spPr>
      </p:pic>
      <p:pic>
        <p:nvPicPr>
          <p:cNvPr id="12" name="Paveikslėlis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677140"/>
            <a:ext cx="4501117" cy="321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138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CEFBE-D890-466C-FD6F-BC69FA596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>
            <a:extLst>
              <a:ext uri="{FF2B5EF4-FFF2-40B4-BE49-F238E27FC236}">
                <a16:creationId xmlns:a16="http://schemas.microsoft.com/office/drawing/2014/main" id="{02D963B9-7FCF-9E61-6A39-F1C586DCB4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396" y="645675"/>
            <a:ext cx="1935041" cy="545781"/>
          </a:xfrm>
          <a:prstGeom prst="rect">
            <a:avLst/>
          </a:prstGeom>
          <a:solidFill>
            <a:srgbClr val="005A9E"/>
          </a:solidFill>
        </p:spPr>
      </p:pic>
      <p:graphicFrame>
        <p:nvGraphicFramePr>
          <p:cNvPr id="5" name="Lentelė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342629"/>
              </p:ext>
            </p:extLst>
          </p:nvPr>
        </p:nvGraphicFramePr>
        <p:xfrm>
          <a:off x="1019064" y="2341322"/>
          <a:ext cx="7352303" cy="2144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2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3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79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390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>
                        <a:spcAft>
                          <a:spcPts val="100"/>
                        </a:spcAft>
                      </a:pPr>
                      <a:r>
                        <a:rPr lang="lt-LT" sz="1200" b="1" dirty="0">
                          <a:solidFill>
                            <a:schemeClr val="bg1"/>
                          </a:solidFill>
                          <a:latin typeface="Aptos" pitchFamily="18" charset="0"/>
                        </a:rPr>
                        <a:t>Viešųjų erdvių pritaikymas rekreacijai ir turizmui (Nr. BIVP-4) </a:t>
                      </a:r>
                      <a:endParaRPr lang="lt-LT" sz="1200" b="1" dirty="0">
                        <a:solidFill>
                          <a:schemeClr val="bg1"/>
                        </a:solidFill>
                        <a:latin typeface="Book Antiqua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100"/>
                        </a:spcAft>
                      </a:pPr>
                      <a:endParaRPr lang="lt-LT" dirty="0"/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100"/>
                        </a:spcAft>
                      </a:pPr>
                      <a:endParaRPr lang="lt-LT"/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100"/>
                        </a:spcAft>
                      </a:pPr>
                      <a:endParaRPr lang="lt-LT"/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100"/>
                        </a:spcAft>
                      </a:pPr>
                      <a:r>
                        <a:rPr lang="lt-LT" sz="1200" b="1" dirty="0">
                          <a:solidFill>
                            <a:srgbClr val="283742"/>
                          </a:solidFill>
                          <a:latin typeface="Aptos" pitchFamily="18" charset="0"/>
                        </a:rPr>
                        <a:t>Zarasų rajono savivaldybės administracija</a:t>
                      </a:r>
                      <a:endParaRPr lang="lt-LT" sz="1200" dirty="0">
                        <a:latin typeface="Book Antiqua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rgbClr val="EFF7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"/>
                        </a:spcAft>
                      </a:pPr>
                      <a:r>
                        <a:rPr lang="lt-LT" sz="1200" b="0" dirty="0">
                          <a:solidFill>
                            <a:srgbClr val="283742"/>
                          </a:solidFill>
                          <a:latin typeface="Aptos" pitchFamily="18" charset="0"/>
                          <a:hlinkClick r:id="rId3"/>
                        </a:rPr>
                        <a:t>„Rekreacinės žvejybos ir turizmo plėtra Zarasų mieste“</a:t>
                      </a:r>
                      <a:endParaRPr lang="lt-LT" sz="1200" dirty="0">
                        <a:latin typeface="Book Antiqua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rgbClr val="EFF7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"/>
                        </a:spcAft>
                      </a:pPr>
                      <a:r>
                        <a:rPr lang="lt-LT" sz="1200" b="0" dirty="0">
                          <a:solidFill>
                            <a:srgbClr val="283742"/>
                          </a:solidFill>
                          <a:latin typeface="Aptos" pitchFamily="18" charset="0"/>
                        </a:rPr>
                        <a:t>44 841 </a:t>
                      </a:r>
                      <a:r>
                        <a:rPr lang="lt-LT" sz="1200" b="0" dirty="0" err="1">
                          <a:solidFill>
                            <a:srgbClr val="283742"/>
                          </a:solidFill>
                          <a:latin typeface="Aptos" pitchFamily="18" charset="0"/>
                        </a:rPr>
                        <a:t>Eur</a:t>
                      </a:r>
                      <a:endParaRPr lang="lt-LT" sz="1200" dirty="0">
                        <a:latin typeface="Book Antiqua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rgbClr val="EFF7F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"/>
                        </a:spcAft>
                      </a:pPr>
                      <a:r>
                        <a:rPr lang="lt-LT" sz="1200" b="0" dirty="0">
                          <a:solidFill>
                            <a:srgbClr val="283742"/>
                          </a:solidFill>
                          <a:latin typeface="Aptos" pitchFamily="18" charset="0"/>
                        </a:rPr>
                        <a:t>Numatoma atlikti hidrotechninio statinio-šachtinės pralaidos, esančios Malūno g., Zarasai, paprastąjį remontą ir įrengti valčių nuleidimo vietą Griežto ežero pakrantėje.</a:t>
                      </a:r>
                      <a:endParaRPr lang="lt-LT" sz="1200" dirty="0">
                        <a:latin typeface="Book Antiqua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rgbClr val="EF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>
                        <a:spcAft>
                          <a:spcPts val="100"/>
                        </a:spcAft>
                      </a:pPr>
                      <a:r>
                        <a:rPr lang="lt-LT" sz="1200" b="1" dirty="0">
                          <a:solidFill>
                            <a:srgbClr val="283742"/>
                          </a:solidFill>
                          <a:latin typeface="Aptos" pitchFamily="18" charset="0"/>
                        </a:rPr>
                        <a:t>Zarasų rajono savivaldybės administracija</a:t>
                      </a:r>
                      <a:endParaRPr lang="lt-LT" sz="1200" dirty="0">
                        <a:latin typeface="Book Antiqua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"/>
                        </a:spcAft>
                      </a:pPr>
                      <a:r>
                        <a:rPr lang="lt-LT" sz="1200" b="0" dirty="0">
                          <a:solidFill>
                            <a:srgbClr val="283742"/>
                          </a:solidFill>
                          <a:latin typeface="Aptos" pitchFamily="18" charset="0"/>
                          <a:hlinkClick r:id="rId4"/>
                        </a:rPr>
                        <a:t>„Zarasų rajono viešųjų pakrančių pritaikymas rekreacinei žvejybai ir turizmui“</a:t>
                      </a:r>
                      <a:endParaRPr lang="lt-LT" sz="1200" dirty="0">
                        <a:latin typeface="Book Antiqua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"/>
                        </a:spcAft>
                      </a:pPr>
                      <a:r>
                        <a:rPr lang="lt-LT" sz="1200" b="0" dirty="0">
                          <a:solidFill>
                            <a:srgbClr val="283742"/>
                          </a:solidFill>
                          <a:latin typeface="Aptos" pitchFamily="18" charset="0"/>
                        </a:rPr>
                        <a:t>44 840 </a:t>
                      </a:r>
                      <a:r>
                        <a:rPr lang="lt-LT" sz="1200" b="0" dirty="0" err="1">
                          <a:solidFill>
                            <a:srgbClr val="283742"/>
                          </a:solidFill>
                          <a:latin typeface="Aptos" pitchFamily="18" charset="0"/>
                        </a:rPr>
                        <a:t>Eur</a:t>
                      </a:r>
                      <a:endParaRPr lang="lt-LT" sz="1200" dirty="0">
                        <a:latin typeface="Book Antiqua" pitchFamily="18" charset="0"/>
                      </a:endParaRP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"/>
                        </a:spcAft>
                      </a:pPr>
                      <a:r>
                        <a:rPr lang="lt-LT" sz="1200" b="0" dirty="0">
                          <a:solidFill>
                            <a:srgbClr val="283742"/>
                          </a:solidFill>
                          <a:latin typeface="Aptos" pitchFamily="18" charset="0"/>
                        </a:rPr>
                        <a:t>Numatoma atnaujinti </a:t>
                      </a:r>
                      <a:r>
                        <a:rPr lang="lt-LT" sz="1200" b="0" dirty="0" err="1">
                          <a:solidFill>
                            <a:srgbClr val="283742"/>
                          </a:solidFill>
                          <a:latin typeface="Aptos" pitchFamily="18" charset="0"/>
                        </a:rPr>
                        <a:t>Suvieko</a:t>
                      </a:r>
                      <a:r>
                        <a:rPr lang="lt-LT" sz="1200" b="0" dirty="0">
                          <a:solidFill>
                            <a:srgbClr val="283742"/>
                          </a:solidFill>
                          <a:latin typeface="Aptos" pitchFamily="18" charset="0"/>
                        </a:rPr>
                        <a:t> ežero pakrantės infrastruktūrą ir Zaraso ežero pakrantėje įrengti valčių nuleidimo vietą.</a:t>
                      </a:r>
                    </a:p>
                  </a:txBody>
                  <a:tcPr marL="64008" marR="64008" marT="32004" marB="3200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0"/>
            <a:ext cx="9144000" cy="68580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7472" cy="68580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84048" y="6656832"/>
            <a:ext cx="8375904" cy="10972"/>
          </a:xfrm>
          <a:prstGeom prst="rect">
            <a:avLst/>
          </a:prstGeom>
          <a:solidFill>
            <a:srgbClr val="E1EF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8315525E-97B3-878B-DC4A-3B0254FE779A}"/>
              </a:ext>
            </a:extLst>
          </p:cNvPr>
          <p:cNvSpPr/>
          <p:nvPr/>
        </p:nvSpPr>
        <p:spPr>
          <a:xfrm>
            <a:off x="0" y="-12520"/>
            <a:ext cx="9144000" cy="202715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CAD913D1-D039-1DFC-1B4F-2C823472C695}"/>
              </a:ext>
            </a:extLst>
          </p:cNvPr>
          <p:cNvSpPr/>
          <p:nvPr/>
        </p:nvSpPr>
        <p:spPr>
          <a:xfrm>
            <a:off x="0" y="7086"/>
            <a:ext cx="9144000" cy="202715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1">
            <a:extLst>
              <a:ext uri="{FF2B5EF4-FFF2-40B4-BE49-F238E27FC236}">
                <a16:creationId xmlns:a16="http://schemas.microsoft.com/office/drawing/2014/main" id="{1F6FD0FC-FBE9-B89E-9F9E-81CAF8F335B0}"/>
              </a:ext>
            </a:extLst>
          </p:cNvPr>
          <p:cNvSpPr/>
          <p:nvPr/>
        </p:nvSpPr>
        <p:spPr>
          <a:xfrm>
            <a:off x="-1" y="0"/>
            <a:ext cx="704675" cy="100668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CB6660-04DF-E45F-3471-77EA24C89F3A}"/>
              </a:ext>
            </a:extLst>
          </p:cNvPr>
          <p:cNvSpPr txBox="1"/>
          <p:nvPr/>
        </p:nvSpPr>
        <p:spPr>
          <a:xfrm>
            <a:off x="956343" y="1439745"/>
            <a:ext cx="7357145" cy="1074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</a:pPr>
            <a:r>
              <a:rPr lang="lt-LT" sz="2000" b="1" i="1" dirty="0">
                <a:solidFill>
                  <a:srgbClr val="00233E"/>
                </a:solidFill>
                <a:latin typeface="Aptos" panose="02040602050305030304" pitchFamily="18" charset="0"/>
              </a:rPr>
              <a:t>Zarasų ir Visagino žuvininkystės regiono vietos veiklos grupės 2023–2027 m. vietos plėtros strategija </a:t>
            </a:r>
          </a:p>
          <a:p>
            <a:pPr algn="ctr">
              <a:spcAft>
                <a:spcPts val="700"/>
              </a:spcAft>
            </a:pPr>
            <a:endParaRPr lang="lt-LT" sz="1800" b="1" u="sng" dirty="0">
              <a:solidFill>
                <a:srgbClr val="00233E"/>
              </a:solidFill>
              <a:latin typeface="Aptos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309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63C58-5FF6-6840-DC34-B54F45DCC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B9A3A7B-562C-BB63-A8F0-F40FD49B5B80}"/>
              </a:ext>
            </a:extLst>
          </p:cNvPr>
          <p:cNvSpPr/>
          <p:nvPr/>
        </p:nvSpPr>
        <p:spPr>
          <a:xfrm>
            <a:off x="0" y="0"/>
            <a:ext cx="9144000" cy="68580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445235-B85D-D22C-C95A-EC110FDF6A02}"/>
              </a:ext>
            </a:extLst>
          </p:cNvPr>
          <p:cNvSpPr/>
          <p:nvPr/>
        </p:nvSpPr>
        <p:spPr>
          <a:xfrm>
            <a:off x="0" y="0"/>
            <a:ext cx="347472" cy="68580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17A8C94-D035-46CC-1573-CBC2F3EC252A}"/>
              </a:ext>
            </a:extLst>
          </p:cNvPr>
          <p:cNvSpPr/>
          <p:nvPr/>
        </p:nvSpPr>
        <p:spPr>
          <a:xfrm>
            <a:off x="0" y="-12520"/>
            <a:ext cx="9144000" cy="202715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42D76A5-C1D6-2FFD-C242-C2C08DA71AFF}"/>
              </a:ext>
            </a:extLst>
          </p:cNvPr>
          <p:cNvSpPr/>
          <p:nvPr/>
        </p:nvSpPr>
        <p:spPr>
          <a:xfrm>
            <a:off x="-1" y="0"/>
            <a:ext cx="704675" cy="100668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A53368-BA6B-276F-4E98-E03FE34990B9}"/>
              </a:ext>
            </a:extLst>
          </p:cNvPr>
          <p:cNvSpPr txBox="1"/>
          <p:nvPr/>
        </p:nvSpPr>
        <p:spPr>
          <a:xfrm>
            <a:off x="4429387" y="1521867"/>
            <a:ext cx="46558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000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Hidrotechninis statinys-šachtinė </a:t>
            </a:r>
          </a:p>
          <a:p>
            <a:pPr algn="ctr"/>
            <a:r>
              <a:rPr lang="lt-LT" sz="2000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pralaida Malūno gatvėje </a:t>
            </a:r>
            <a:endParaRPr lang="lt-LT" sz="2000" dirty="0">
              <a:solidFill>
                <a:srgbClr val="0023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BB78AE40-5238-B2A8-4447-BE8EE1BF92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619195"/>
            <a:ext cx="4572001" cy="3226285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24D63150-ACC3-E586-D910-E97E9CE814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195"/>
            <a:ext cx="4572000" cy="3429000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02D963B9-7FCF-9E61-6A39-F1C586DCB4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33" y="4756299"/>
            <a:ext cx="2188594" cy="617296"/>
          </a:xfrm>
          <a:prstGeom prst="rect">
            <a:avLst/>
          </a:prstGeom>
          <a:solidFill>
            <a:srgbClr val="005A9E"/>
          </a:solidFill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207" y="4734060"/>
            <a:ext cx="1292077" cy="5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4702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BD7C3-2A72-6C33-8F00-F8FD8E960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83467C-67A0-E185-36BB-E170F01B7FDD}"/>
              </a:ext>
            </a:extLst>
          </p:cNvPr>
          <p:cNvSpPr/>
          <p:nvPr/>
        </p:nvSpPr>
        <p:spPr>
          <a:xfrm>
            <a:off x="0" y="0"/>
            <a:ext cx="9144000" cy="68580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C298F4-C524-958B-0BF4-D6E08415B4B6}"/>
              </a:ext>
            </a:extLst>
          </p:cNvPr>
          <p:cNvSpPr/>
          <p:nvPr/>
        </p:nvSpPr>
        <p:spPr>
          <a:xfrm>
            <a:off x="0" y="0"/>
            <a:ext cx="347472" cy="68580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5090F38-4B07-B466-EEB1-98353E60EEA1}"/>
              </a:ext>
            </a:extLst>
          </p:cNvPr>
          <p:cNvSpPr/>
          <p:nvPr/>
        </p:nvSpPr>
        <p:spPr>
          <a:xfrm>
            <a:off x="0" y="-12520"/>
            <a:ext cx="9144000" cy="202715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83888DA3-A0A3-F693-47A9-6D7E1907288C}"/>
              </a:ext>
            </a:extLst>
          </p:cNvPr>
          <p:cNvSpPr/>
          <p:nvPr/>
        </p:nvSpPr>
        <p:spPr>
          <a:xfrm>
            <a:off x="-1" y="0"/>
            <a:ext cx="704675" cy="100668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D84B8D-8FB0-B50E-081B-AE41AEFC9EB2}"/>
              </a:ext>
            </a:extLst>
          </p:cNvPr>
          <p:cNvSpPr txBox="1"/>
          <p:nvPr/>
        </p:nvSpPr>
        <p:spPr>
          <a:xfrm>
            <a:off x="1461484" y="425332"/>
            <a:ext cx="6504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Hidrotechninis statinys-šachtinė pralaida Malūno gatvėje</a:t>
            </a:r>
            <a:endParaRPr lang="lt-LT" sz="2000" dirty="0">
              <a:solidFill>
                <a:srgbClr val="0023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Šachtinės pralaidos nuotrauka 1" descr="Apžvalgos aikštelė su pandusu">
            <a:extLst>
              <a:ext uri="{FF2B5EF4-FFF2-40B4-BE49-F238E27FC236}">
                <a16:creationId xmlns:a16="http://schemas.microsoft.com/office/drawing/2014/main" id="{90CB32F0-C38D-2759-EF6B-1EDA70336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04" y="950664"/>
            <a:ext cx="4073696" cy="2321059"/>
          </a:xfrm>
          <a:prstGeom prst="rect">
            <a:avLst/>
          </a:prstGeom>
        </p:spPr>
      </p:pic>
      <p:pic>
        <p:nvPicPr>
          <p:cNvPr id="17" name="Šachtinės pralaidos nuotrauka 2" descr="Šachtinė pralaida ir apžvalgos aikštelė">
            <a:extLst>
              <a:ext uri="{FF2B5EF4-FFF2-40B4-BE49-F238E27FC236}">
                <a16:creationId xmlns:a16="http://schemas.microsoft.com/office/drawing/2014/main" id="{40800247-29D8-6281-1B9E-E412A602C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3776" y="950664"/>
            <a:ext cx="4124834" cy="2350196"/>
          </a:xfrm>
          <a:prstGeom prst="rect">
            <a:avLst/>
          </a:prstGeom>
        </p:spPr>
      </p:pic>
      <p:pic>
        <p:nvPicPr>
          <p:cNvPr id="20" name="Paveikslėlis 19">
            <a:extLst>
              <a:ext uri="{FF2B5EF4-FFF2-40B4-BE49-F238E27FC236}">
                <a16:creationId xmlns:a16="http://schemas.microsoft.com/office/drawing/2014/main" id="{944A2CE9-B8B1-0F58-E641-EE9D4F5805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05" y="3371408"/>
            <a:ext cx="4073695" cy="3055271"/>
          </a:xfrm>
          <a:prstGeom prst="rect">
            <a:avLst/>
          </a:prstGeom>
        </p:spPr>
      </p:pic>
      <p:pic>
        <p:nvPicPr>
          <p:cNvPr id="22" name="Paveikslėlis 21">
            <a:extLst>
              <a:ext uri="{FF2B5EF4-FFF2-40B4-BE49-F238E27FC236}">
                <a16:creationId xmlns:a16="http://schemas.microsoft.com/office/drawing/2014/main" id="{2BC5CA47-B00A-3141-A50F-27C7A9367A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776" y="3371408"/>
            <a:ext cx="4119831" cy="308987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0A9923C-C40F-556F-B103-7A3AE418E091}"/>
              </a:ext>
            </a:extLst>
          </p:cNvPr>
          <p:cNvSpPr txBox="1"/>
          <p:nvPr/>
        </p:nvSpPr>
        <p:spPr>
          <a:xfrm>
            <a:off x="438744" y="6516206"/>
            <a:ext cx="380608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Nuotraukos: VVG ir Zarasų rajono savivaldybės administracijos</a:t>
            </a:r>
          </a:p>
        </p:txBody>
      </p:sp>
    </p:spTree>
    <p:extLst>
      <p:ext uri="{BB962C8B-B14F-4D97-AF65-F5344CB8AC3E}">
        <p14:creationId xmlns:p14="http://schemas.microsoft.com/office/powerpoint/2010/main" val="3522554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7FD1C-D056-D6AD-D10C-46D2204F1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D4F5DB8-399A-31B3-4AAC-AE6AAAF15595}"/>
              </a:ext>
            </a:extLst>
          </p:cNvPr>
          <p:cNvSpPr/>
          <p:nvPr/>
        </p:nvSpPr>
        <p:spPr>
          <a:xfrm>
            <a:off x="0" y="0"/>
            <a:ext cx="9144000" cy="68580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037D65-03E2-5E4F-EB69-779E7F68BB75}"/>
              </a:ext>
            </a:extLst>
          </p:cNvPr>
          <p:cNvSpPr/>
          <p:nvPr/>
        </p:nvSpPr>
        <p:spPr>
          <a:xfrm>
            <a:off x="0" y="0"/>
            <a:ext cx="347472" cy="68580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A2A471F-0232-2CAE-2982-BC667BE63F7B}"/>
              </a:ext>
            </a:extLst>
          </p:cNvPr>
          <p:cNvSpPr/>
          <p:nvPr/>
        </p:nvSpPr>
        <p:spPr>
          <a:xfrm>
            <a:off x="0" y="-12520"/>
            <a:ext cx="9144000" cy="202715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659BB1C1-9EAB-3FC9-6F17-A1DA94C95E4A}"/>
              </a:ext>
            </a:extLst>
          </p:cNvPr>
          <p:cNvSpPr/>
          <p:nvPr/>
        </p:nvSpPr>
        <p:spPr>
          <a:xfrm>
            <a:off x="-1" y="0"/>
            <a:ext cx="704675" cy="100668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F94B68-DDB9-DE30-402C-309DA2BCC8E5}"/>
              </a:ext>
            </a:extLst>
          </p:cNvPr>
          <p:cNvSpPr txBox="1"/>
          <p:nvPr/>
        </p:nvSpPr>
        <p:spPr>
          <a:xfrm>
            <a:off x="2236565" y="394283"/>
            <a:ext cx="4919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Valčių nuleidimo vieta prie Griežto ežero</a:t>
            </a:r>
            <a:endParaRPr lang="lt-LT" sz="2000" dirty="0">
              <a:solidFill>
                <a:srgbClr val="0023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9A7C7A-7F4C-EE52-03B7-1AB3D9FE321A}"/>
              </a:ext>
            </a:extLst>
          </p:cNvPr>
          <p:cNvSpPr txBox="1"/>
          <p:nvPr/>
        </p:nvSpPr>
        <p:spPr>
          <a:xfrm>
            <a:off x="305320" y="6463716"/>
            <a:ext cx="62127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Nuotraukos: VVG ir Zarasų rajono savivaldybės administracijos</a:t>
            </a:r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BA394F14-AFAF-F31E-E046-F82DDBEB84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142" y="998480"/>
            <a:ext cx="3988538" cy="5318051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57028A1F-4EBF-8A71-6847-42C658A2AF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20" y="970029"/>
            <a:ext cx="3988538" cy="531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438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067D-65A6-9656-22AF-B2F311CFE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F548DF-261F-FD3A-E9B4-2E9EF3EBB42B}"/>
              </a:ext>
            </a:extLst>
          </p:cNvPr>
          <p:cNvSpPr/>
          <p:nvPr/>
        </p:nvSpPr>
        <p:spPr>
          <a:xfrm>
            <a:off x="0" y="0"/>
            <a:ext cx="9144000" cy="68580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B244AD-D116-836D-6898-DADB1AA5F4D6}"/>
              </a:ext>
            </a:extLst>
          </p:cNvPr>
          <p:cNvSpPr/>
          <p:nvPr/>
        </p:nvSpPr>
        <p:spPr>
          <a:xfrm>
            <a:off x="0" y="0"/>
            <a:ext cx="347472" cy="68580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8407FF7-B69A-9B6A-89EB-8933CA7507EB}"/>
              </a:ext>
            </a:extLst>
          </p:cNvPr>
          <p:cNvSpPr/>
          <p:nvPr/>
        </p:nvSpPr>
        <p:spPr>
          <a:xfrm>
            <a:off x="0" y="-12520"/>
            <a:ext cx="9144000" cy="202715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77A56D4B-A9DC-CF99-4C1E-0BA8D5278783}"/>
              </a:ext>
            </a:extLst>
          </p:cNvPr>
          <p:cNvSpPr/>
          <p:nvPr/>
        </p:nvSpPr>
        <p:spPr>
          <a:xfrm>
            <a:off x="-1" y="0"/>
            <a:ext cx="704675" cy="100668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0ECA76-FA20-6E75-DC40-DCCABC885F77}"/>
              </a:ext>
            </a:extLst>
          </p:cNvPr>
          <p:cNvSpPr txBox="1"/>
          <p:nvPr/>
        </p:nvSpPr>
        <p:spPr>
          <a:xfrm>
            <a:off x="3241789" y="631299"/>
            <a:ext cx="2781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err="1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Suvieko</a:t>
            </a:r>
            <a:r>
              <a:rPr lang="lt-LT" sz="2000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ežero pakrantė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4F6F357-AE1C-460B-E487-587F83430C79}"/>
              </a:ext>
            </a:extLst>
          </p:cNvPr>
          <p:cNvSpPr txBox="1"/>
          <p:nvPr/>
        </p:nvSpPr>
        <p:spPr>
          <a:xfrm>
            <a:off x="347472" y="6497709"/>
            <a:ext cx="62127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Nuotraukos: Zarasų rajono savivaldybės administracijos</a:t>
            </a:r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C9EC5328-DA06-570C-F684-67E200218A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896" y="1601645"/>
            <a:ext cx="4284848" cy="3213636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A2022FD7-FC0C-ADCB-DD90-A6CE0462CA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72" y="1601646"/>
            <a:ext cx="4284846" cy="3213635"/>
          </a:xfrm>
          <a:prstGeom prst="rect">
            <a:avLst/>
          </a:prstGeom>
        </p:spPr>
      </p:pic>
      <p:pic>
        <p:nvPicPr>
          <p:cNvPr id="12" name="Paveikslėlis 11">
            <a:extLst>
              <a:ext uri="{FF2B5EF4-FFF2-40B4-BE49-F238E27FC236}">
                <a16:creationId xmlns:a16="http://schemas.microsoft.com/office/drawing/2014/main" id="{02D963B9-7FCF-9E61-6A39-F1C586DCB4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73" y="5260494"/>
            <a:ext cx="2188594" cy="617296"/>
          </a:xfrm>
          <a:prstGeom prst="rect">
            <a:avLst/>
          </a:prstGeom>
          <a:solidFill>
            <a:srgbClr val="005A9E"/>
          </a:solidFill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936" y="5260494"/>
            <a:ext cx="1292077" cy="5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5029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A1947-3B58-1EE0-C394-63580981A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AADAEF4-E7D0-A7BB-FB8B-BB9AFBB00077}"/>
              </a:ext>
            </a:extLst>
          </p:cNvPr>
          <p:cNvSpPr/>
          <p:nvPr/>
        </p:nvSpPr>
        <p:spPr>
          <a:xfrm>
            <a:off x="0" y="0"/>
            <a:ext cx="9144000" cy="68580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AD8E4C-4F5C-071A-B800-0C2808921859}"/>
              </a:ext>
            </a:extLst>
          </p:cNvPr>
          <p:cNvSpPr/>
          <p:nvPr/>
        </p:nvSpPr>
        <p:spPr>
          <a:xfrm>
            <a:off x="0" y="0"/>
            <a:ext cx="347472" cy="68580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A3019C8-4E96-922D-F15C-0B2F81775DCC}"/>
              </a:ext>
            </a:extLst>
          </p:cNvPr>
          <p:cNvSpPr/>
          <p:nvPr/>
        </p:nvSpPr>
        <p:spPr>
          <a:xfrm>
            <a:off x="0" y="-12520"/>
            <a:ext cx="9144000" cy="202715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49061835-CF3A-A2F5-E812-40D2BC627D90}"/>
              </a:ext>
            </a:extLst>
          </p:cNvPr>
          <p:cNvSpPr/>
          <p:nvPr/>
        </p:nvSpPr>
        <p:spPr>
          <a:xfrm>
            <a:off x="-1" y="0"/>
            <a:ext cx="704675" cy="100668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A63C06-B3DE-BBAF-5D7F-19E82A859279}"/>
              </a:ext>
            </a:extLst>
          </p:cNvPr>
          <p:cNvSpPr txBox="1"/>
          <p:nvPr/>
        </p:nvSpPr>
        <p:spPr>
          <a:xfrm>
            <a:off x="3593625" y="1522041"/>
            <a:ext cx="2044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000" b="1" dirty="0" err="1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Suvieko</a:t>
            </a:r>
            <a:r>
              <a:rPr lang="lt-LT" sz="2000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ežero pakrantė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95C77BD-EEC1-355E-5890-2EE9FFA5AB65}"/>
              </a:ext>
            </a:extLst>
          </p:cNvPr>
          <p:cNvSpPr txBox="1"/>
          <p:nvPr/>
        </p:nvSpPr>
        <p:spPr>
          <a:xfrm>
            <a:off x="115012" y="6606978"/>
            <a:ext cx="338915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Nuotraukos: Zarasų rajono savivaldybės administracijos</a:t>
            </a:r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C15FED6E-2B3E-5E66-E03E-B0FCDFD23E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8" y="251022"/>
            <a:ext cx="3505507" cy="3156693"/>
          </a:xfrm>
          <a:prstGeom prst="rect">
            <a:avLst/>
          </a:prstGeom>
        </p:spPr>
      </p:pic>
      <p:pic>
        <p:nvPicPr>
          <p:cNvPr id="14" name="Paveikslėlis 13">
            <a:extLst>
              <a:ext uri="{FF2B5EF4-FFF2-40B4-BE49-F238E27FC236}">
                <a16:creationId xmlns:a16="http://schemas.microsoft.com/office/drawing/2014/main" id="{DB23923E-3D30-0217-33D4-E43119BB95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976" y="251022"/>
            <a:ext cx="3438906" cy="3161556"/>
          </a:xfrm>
          <a:prstGeom prst="rect">
            <a:avLst/>
          </a:prstGeom>
        </p:spPr>
      </p:pic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25AE3649-38E2-BADF-D143-78A0132F81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425" y="3500946"/>
            <a:ext cx="3106032" cy="3106032"/>
          </a:xfrm>
          <a:prstGeom prst="rect">
            <a:avLst/>
          </a:prstGeom>
        </p:spPr>
      </p:pic>
      <p:pic>
        <p:nvPicPr>
          <p:cNvPr id="18" name="Paveikslėlis 17">
            <a:extLst>
              <a:ext uri="{FF2B5EF4-FFF2-40B4-BE49-F238E27FC236}">
                <a16:creationId xmlns:a16="http://schemas.microsoft.com/office/drawing/2014/main" id="{E046FE7B-7180-E95B-B0ED-B4CACECE7B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063" y="3500946"/>
            <a:ext cx="3106032" cy="310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805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86770-4ECB-1B25-2481-DEB0FC24B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969C6A0-09F6-314E-7E50-B4635E38CE89}"/>
              </a:ext>
            </a:extLst>
          </p:cNvPr>
          <p:cNvSpPr/>
          <p:nvPr/>
        </p:nvSpPr>
        <p:spPr>
          <a:xfrm>
            <a:off x="0" y="0"/>
            <a:ext cx="9144000" cy="68580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E54B31-5922-17D6-8041-2BB1FA5E7C2E}"/>
              </a:ext>
            </a:extLst>
          </p:cNvPr>
          <p:cNvSpPr/>
          <p:nvPr/>
        </p:nvSpPr>
        <p:spPr>
          <a:xfrm>
            <a:off x="0" y="0"/>
            <a:ext cx="347472" cy="68580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9A1611F-3ACC-B0A1-6729-21DCB443F65B}"/>
              </a:ext>
            </a:extLst>
          </p:cNvPr>
          <p:cNvSpPr/>
          <p:nvPr/>
        </p:nvSpPr>
        <p:spPr>
          <a:xfrm>
            <a:off x="0" y="-12520"/>
            <a:ext cx="9144000" cy="202715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BBA9DAED-B748-4D34-2938-E5C0AF681331}"/>
              </a:ext>
            </a:extLst>
          </p:cNvPr>
          <p:cNvSpPr/>
          <p:nvPr/>
        </p:nvSpPr>
        <p:spPr>
          <a:xfrm>
            <a:off x="-1" y="0"/>
            <a:ext cx="704675" cy="100668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BA77FA-D6B9-75B1-8BA2-E48E5F5E3D77}"/>
              </a:ext>
            </a:extLst>
          </p:cNvPr>
          <p:cNvSpPr txBox="1"/>
          <p:nvPr/>
        </p:nvSpPr>
        <p:spPr>
          <a:xfrm>
            <a:off x="226503" y="572770"/>
            <a:ext cx="8690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PARAMA VERSLO PRADŽIAI IR PLĖTRAI</a:t>
            </a:r>
            <a:endParaRPr lang="lt-LT" sz="2400" dirty="0">
              <a:solidFill>
                <a:srgbClr val="0023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C42C08-6CEE-4B70-B072-501B8BEAE44B}"/>
              </a:ext>
            </a:extLst>
          </p:cNvPr>
          <p:cNvSpPr txBox="1"/>
          <p:nvPr/>
        </p:nvSpPr>
        <p:spPr>
          <a:xfrm>
            <a:off x="704674" y="1203012"/>
            <a:ext cx="79494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i="1" dirty="0">
                <a:solidFill>
                  <a:srgbClr val="12364F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Vietos plėtros strategijų lėšomis finansavimas skirtas:</a:t>
            </a:r>
          </a:p>
          <a:p>
            <a:endParaRPr lang="lt-LT" sz="2000" b="1" i="1" dirty="0">
              <a:solidFill>
                <a:srgbClr val="12364F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t-LT" sz="2000" b="1" i="1" dirty="0">
                <a:solidFill>
                  <a:srgbClr val="12364F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Apgyvendinimo paslaugų teikėjams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t-LT" sz="2000" b="1" i="1" dirty="0">
                <a:solidFill>
                  <a:srgbClr val="12364F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Maitinimo paslaugų teikėjams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t-LT" sz="2000" b="1" i="1" dirty="0">
                <a:solidFill>
                  <a:srgbClr val="12364F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Paslaugas turistams teikiantiems subjektams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t-LT" sz="2000" b="1" i="1" dirty="0">
                <a:solidFill>
                  <a:srgbClr val="12364F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Produktų, siūlomų atvykstantiems turistams, gamintojams</a:t>
            </a:r>
          </a:p>
          <a:p>
            <a:r>
              <a:rPr lang="lt-LT" sz="2000" b="1" i="1" dirty="0">
                <a:solidFill>
                  <a:srgbClr val="12364F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lt-LT" sz="2000" dirty="0">
              <a:latin typeface="Aptos" panose="020B0004020202020204" pitchFamily="34" charset="0"/>
            </a:endParaRPr>
          </a:p>
        </p:txBody>
      </p:sp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BE499856-3B6C-405B-C72E-BB89602425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36" y="3288848"/>
            <a:ext cx="4426922" cy="2950561"/>
          </a:xfrm>
          <a:prstGeom prst="rect">
            <a:avLst/>
          </a:prstGeom>
        </p:spPr>
      </p:pic>
      <p:pic>
        <p:nvPicPr>
          <p:cNvPr id="2" name="Paveikslėlis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100" y="3288848"/>
            <a:ext cx="4209398" cy="293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72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78920-B02F-A082-EE84-1C4D9D8E3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B78F1DB-60D3-AF0F-63A6-1958A529A3F7}"/>
              </a:ext>
            </a:extLst>
          </p:cNvPr>
          <p:cNvSpPr/>
          <p:nvPr/>
        </p:nvSpPr>
        <p:spPr>
          <a:xfrm>
            <a:off x="0" y="0"/>
            <a:ext cx="9144000" cy="68580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02FC88-C4CA-CABD-C9FF-568B680E6E8B}"/>
              </a:ext>
            </a:extLst>
          </p:cNvPr>
          <p:cNvSpPr/>
          <p:nvPr/>
        </p:nvSpPr>
        <p:spPr>
          <a:xfrm>
            <a:off x="0" y="0"/>
            <a:ext cx="347472" cy="68580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FF6BE93-3E8C-0888-D1F8-A140FCDA75A7}"/>
              </a:ext>
            </a:extLst>
          </p:cNvPr>
          <p:cNvSpPr/>
          <p:nvPr/>
        </p:nvSpPr>
        <p:spPr>
          <a:xfrm>
            <a:off x="0" y="-12520"/>
            <a:ext cx="9144000" cy="202715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ED1037B7-1863-D359-DD08-38E5BD2FE07E}"/>
              </a:ext>
            </a:extLst>
          </p:cNvPr>
          <p:cNvSpPr/>
          <p:nvPr/>
        </p:nvSpPr>
        <p:spPr>
          <a:xfrm>
            <a:off x="-1" y="0"/>
            <a:ext cx="704675" cy="100668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8596CF-339D-C06F-ACDB-1D3CD45F9496}"/>
              </a:ext>
            </a:extLst>
          </p:cNvPr>
          <p:cNvSpPr txBox="1"/>
          <p:nvPr/>
        </p:nvSpPr>
        <p:spPr>
          <a:xfrm>
            <a:off x="226503" y="334439"/>
            <a:ext cx="8690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APGYVENDINIMO VERSLO PRADŽIA</a:t>
            </a:r>
            <a:endParaRPr lang="lt-LT" sz="2400" dirty="0">
              <a:solidFill>
                <a:srgbClr val="0023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763AB5-5798-60F9-4803-F891B1871E5E}"/>
              </a:ext>
            </a:extLst>
          </p:cNvPr>
          <p:cNvSpPr txBox="1"/>
          <p:nvPr/>
        </p:nvSpPr>
        <p:spPr>
          <a:xfrm>
            <a:off x="461393" y="1387759"/>
            <a:ext cx="8372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MB „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Sartvila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 2025 m. ant Sartų ežero kranto įkūrė sodybą „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Sartvila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Resort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“. </a:t>
            </a:r>
          </a:p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Įsigyti 3 pilnai įrengti moduliniai nameliai, 2 vaikiški keturračiai ir įrengta trasa.</a:t>
            </a:r>
          </a:p>
        </p:txBody>
      </p:sp>
      <p:pic>
        <p:nvPicPr>
          <p:cNvPr id="26" name="Paveikslėlis 25">
            <a:extLst>
              <a:ext uri="{FF2B5EF4-FFF2-40B4-BE49-F238E27FC236}">
                <a16:creationId xmlns:a16="http://schemas.microsoft.com/office/drawing/2014/main" id="{82039924-49EB-DB82-FA29-8B129B3C65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4"/>
          <a:stretch>
            <a:fillRect/>
          </a:stretch>
        </p:blipFill>
        <p:spPr>
          <a:xfrm>
            <a:off x="520116" y="2115283"/>
            <a:ext cx="4715953" cy="4481107"/>
          </a:xfrm>
          <a:prstGeom prst="rect">
            <a:avLst/>
          </a:prstGeom>
        </p:spPr>
      </p:pic>
      <p:pic>
        <p:nvPicPr>
          <p:cNvPr id="28" name="Paveikslėlis 27">
            <a:extLst>
              <a:ext uri="{FF2B5EF4-FFF2-40B4-BE49-F238E27FC236}">
                <a16:creationId xmlns:a16="http://schemas.microsoft.com/office/drawing/2014/main" id="{F598C713-85C5-9C66-1518-B9428709E7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62" b="5717"/>
          <a:stretch>
            <a:fillRect/>
          </a:stretch>
        </p:blipFill>
        <p:spPr>
          <a:xfrm>
            <a:off x="5386387" y="2115284"/>
            <a:ext cx="3447219" cy="448110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F2501EA-B0A2-D5C3-E805-8EA86A692C3F}"/>
              </a:ext>
            </a:extLst>
          </p:cNvPr>
          <p:cNvSpPr txBox="1"/>
          <p:nvPr/>
        </p:nvSpPr>
        <p:spPr>
          <a:xfrm>
            <a:off x="520116" y="6596390"/>
            <a:ext cx="22314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Paramos gavėjo nuotraukos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15AF17-DC2F-3A22-EE64-F4E6B9C8DBB7}"/>
              </a:ext>
            </a:extLst>
          </p:cNvPr>
          <p:cNvSpPr txBox="1"/>
          <p:nvPr/>
        </p:nvSpPr>
        <p:spPr>
          <a:xfrm>
            <a:off x="3510035" y="937233"/>
            <a:ext cx="249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i="1" dirty="0">
                <a:solidFill>
                  <a:srgbClr val="004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„SARTVILA RESORT“</a:t>
            </a:r>
          </a:p>
        </p:txBody>
      </p:sp>
    </p:spTree>
    <p:extLst>
      <p:ext uri="{BB962C8B-B14F-4D97-AF65-F5344CB8AC3E}">
        <p14:creationId xmlns:p14="http://schemas.microsoft.com/office/powerpoint/2010/main" val="2489414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8623F-0F2D-9E4E-7572-9A051F579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aveikslėlis 11">
            <a:extLst>
              <a:ext uri="{FF2B5EF4-FFF2-40B4-BE49-F238E27FC236}">
                <a16:creationId xmlns:a16="http://schemas.microsoft.com/office/drawing/2014/main" id="{C3945935-1785-CE2B-0090-3BEAFF7EC5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8" y="-779"/>
            <a:ext cx="4644938" cy="3483703"/>
          </a:xfrm>
          <a:prstGeom prst="rect">
            <a:avLst/>
          </a:prstGeom>
        </p:spPr>
      </p:pic>
      <p:pic>
        <p:nvPicPr>
          <p:cNvPr id="14" name="Paveikslėlis 13">
            <a:extLst>
              <a:ext uri="{FF2B5EF4-FFF2-40B4-BE49-F238E27FC236}">
                <a16:creationId xmlns:a16="http://schemas.microsoft.com/office/drawing/2014/main" id="{CBFB0480-A310-D745-3918-A543428B25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98" y="3502677"/>
            <a:ext cx="4651298" cy="3355324"/>
          </a:xfrm>
          <a:prstGeom prst="rect">
            <a:avLst/>
          </a:prstGeom>
        </p:spPr>
      </p:pic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1C5507DF-9BB9-E242-C123-F946FA41E6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237" y="0"/>
            <a:ext cx="4473763" cy="3482924"/>
          </a:xfrm>
          <a:prstGeom prst="rect">
            <a:avLst/>
          </a:prstGeom>
        </p:spPr>
      </p:pic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BA9AC709-D0E2-B298-FDDD-B5BA193B20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237" y="3502677"/>
            <a:ext cx="4473764" cy="335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30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103C-F93A-D234-FEA0-DB09A565D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veikslėlis 6">
            <a:extLst>
              <a:ext uri="{FF2B5EF4-FFF2-40B4-BE49-F238E27FC236}">
                <a16:creationId xmlns:a16="http://schemas.microsoft.com/office/drawing/2014/main" id="{8D00802F-7470-FBB2-DC60-4A36AB67EA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039" y="81754"/>
            <a:ext cx="4479928" cy="3359946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EC2DAEDE-65D0-C5AD-5C96-24CFE40E83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6" y="3498054"/>
            <a:ext cx="4479927" cy="3290892"/>
          </a:xfrm>
          <a:prstGeom prst="rect">
            <a:avLst/>
          </a:prstGeom>
        </p:spPr>
      </p:pic>
      <p:pic>
        <p:nvPicPr>
          <p:cNvPr id="23" name="Paveikslėlis 22">
            <a:extLst>
              <a:ext uri="{FF2B5EF4-FFF2-40B4-BE49-F238E27FC236}">
                <a16:creationId xmlns:a16="http://schemas.microsoft.com/office/drawing/2014/main" id="{840315D8-65C5-0BED-B0B1-753FD40C34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3" y="69054"/>
            <a:ext cx="4479927" cy="3359946"/>
          </a:xfrm>
          <a:prstGeom prst="rect">
            <a:avLst/>
          </a:prstGeom>
        </p:spPr>
      </p:pic>
      <p:pic>
        <p:nvPicPr>
          <p:cNvPr id="25" name="Paveikslėlis 24">
            <a:extLst>
              <a:ext uri="{FF2B5EF4-FFF2-40B4-BE49-F238E27FC236}">
                <a16:creationId xmlns:a16="http://schemas.microsoft.com/office/drawing/2014/main" id="{3A926649-7F92-29B3-6669-735F26B4F1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039" y="3510754"/>
            <a:ext cx="4479925" cy="327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8619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2952E-F16A-2919-8A72-D3FE10801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:a16="http://schemas.microsoft.com/office/drawing/2014/main" id="{14DFCC7A-7103-0F91-C28D-CE9B75E2BC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132" y="3198244"/>
            <a:ext cx="4975297" cy="3787105"/>
          </a:xfrm>
          <a:prstGeom prst="rect">
            <a:avLst/>
          </a:prstGeom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BEA13851-7AB3-817B-BE9A-28A790C305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95" y="-79375"/>
            <a:ext cx="3857625" cy="6959601"/>
          </a:xfrm>
          <a:prstGeom prst="rect">
            <a:avLst/>
          </a:prstGeom>
        </p:spPr>
      </p:pic>
      <p:sp>
        <p:nvSpPr>
          <p:cNvPr id="14" name="Rectangle 3">
            <a:extLst>
              <a:ext uri="{FF2B5EF4-FFF2-40B4-BE49-F238E27FC236}">
                <a16:creationId xmlns:a16="http://schemas.microsoft.com/office/drawing/2014/main" id="{E3F009AC-CE13-9C4A-A343-B0856E9C7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lt-LT" altLang="lt-L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lt-LT" altLang="lt-L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AutoShape 2">
            <a:extLst>
              <a:ext uri="{FF2B5EF4-FFF2-40B4-BE49-F238E27FC236}">
                <a16:creationId xmlns:a16="http://schemas.microsoft.com/office/drawing/2014/main" id="{DEAF4A9A-A983-12FA-F400-D2C074EA2A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0800" y="-136525"/>
            <a:ext cx="1143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FB8C29CA-A432-A4A8-A613-DB8CAE590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lt-LT" altLang="lt-L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lt-LT" altLang="lt-L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AutoShape 5">
            <a:extLst>
              <a:ext uri="{FF2B5EF4-FFF2-40B4-BE49-F238E27FC236}">
                <a16:creationId xmlns:a16="http://schemas.microsoft.com/office/drawing/2014/main" id="{95297042-052B-E9BC-A816-D97FF492B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3200" y="15875"/>
            <a:ext cx="1143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22" name="Rectangle 9">
            <a:extLst>
              <a:ext uri="{FF2B5EF4-FFF2-40B4-BE49-F238E27FC236}">
                <a16:creationId xmlns:a16="http://schemas.microsoft.com/office/drawing/2014/main" id="{B2B2A7DB-89B4-70E8-7EEF-8DDE8A6D41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lt-LT" altLang="lt-L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lt-LT" altLang="lt-L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AutoShape 8">
            <a:extLst>
              <a:ext uri="{FF2B5EF4-FFF2-40B4-BE49-F238E27FC236}">
                <a16:creationId xmlns:a16="http://schemas.microsoft.com/office/drawing/2014/main" id="{50268ED9-BD60-7B39-D7A9-E905618752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5600" y="168275"/>
            <a:ext cx="1143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29" name="Paveikslėlis 28">
            <a:extLst>
              <a:ext uri="{FF2B5EF4-FFF2-40B4-BE49-F238E27FC236}">
                <a16:creationId xmlns:a16="http://schemas.microsoft.com/office/drawing/2014/main" id="{D501E1AA-C16E-AE94-A8B4-FFA4F7953F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425" y="0"/>
            <a:ext cx="4957004" cy="316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18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B3C8A-2762-D52B-C408-CF84CBB42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773DF71-F3FE-02DB-CC30-5B969097AE58}"/>
              </a:ext>
            </a:extLst>
          </p:cNvPr>
          <p:cNvSpPr/>
          <p:nvPr/>
        </p:nvSpPr>
        <p:spPr>
          <a:xfrm>
            <a:off x="0" y="0"/>
            <a:ext cx="9144000" cy="68580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3B29B2-527E-4F83-888C-CD7B956B0691}"/>
              </a:ext>
            </a:extLst>
          </p:cNvPr>
          <p:cNvSpPr/>
          <p:nvPr/>
        </p:nvSpPr>
        <p:spPr>
          <a:xfrm>
            <a:off x="0" y="0"/>
            <a:ext cx="347472" cy="68580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513C786-3AE2-82A6-5357-41D4E3F1D8B4}"/>
              </a:ext>
            </a:extLst>
          </p:cNvPr>
          <p:cNvSpPr/>
          <p:nvPr/>
        </p:nvSpPr>
        <p:spPr>
          <a:xfrm>
            <a:off x="0" y="-12520"/>
            <a:ext cx="9144000" cy="202715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433AFD22-A490-1C3D-F78B-57C9CC10BE3D}"/>
              </a:ext>
            </a:extLst>
          </p:cNvPr>
          <p:cNvSpPr/>
          <p:nvPr/>
        </p:nvSpPr>
        <p:spPr>
          <a:xfrm>
            <a:off x="-1" y="0"/>
            <a:ext cx="704675" cy="100668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42AB07-003C-F958-1818-B9D04EA1037A}"/>
              </a:ext>
            </a:extLst>
          </p:cNvPr>
          <p:cNvSpPr txBox="1"/>
          <p:nvPr/>
        </p:nvSpPr>
        <p:spPr>
          <a:xfrm>
            <a:off x="226503" y="334439"/>
            <a:ext cx="8690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APGYVENDINIMO VERSLO PRADŽIA</a:t>
            </a:r>
            <a:endParaRPr lang="lt-LT" sz="2400" dirty="0">
              <a:solidFill>
                <a:srgbClr val="0023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5F96C8-3C95-A7B4-4B79-D377E83D9A35}"/>
              </a:ext>
            </a:extLst>
          </p:cNvPr>
          <p:cNvSpPr txBox="1"/>
          <p:nvPr/>
        </p:nvSpPr>
        <p:spPr>
          <a:xfrm>
            <a:off x="1072525" y="1420157"/>
            <a:ext cx="71499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UAB „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Vasaknos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“, diversifikuodami veiklą, 2025 m. įgyvendino projektą, sukurdami apgyvendinimo paslaugas prie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Vikežerio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ežero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Vasaknose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Įsigyti 3 moduliniai nameliai ir žvejybos įrangos komplektas.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8226420-8EFC-18E5-7801-4ADFD480B883}"/>
              </a:ext>
            </a:extLst>
          </p:cNvPr>
          <p:cNvSpPr txBox="1"/>
          <p:nvPr/>
        </p:nvSpPr>
        <p:spPr>
          <a:xfrm>
            <a:off x="3510035" y="937233"/>
            <a:ext cx="2495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i="1" dirty="0">
                <a:solidFill>
                  <a:srgbClr val="004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UAB „VASAKNOS“</a:t>
            </a:r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60E0D3E1-562C-8D5F-BD9E-36F02F7381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659" y="2343487"/>
            <a:ext cx="5927679" cy="444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2404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>
            <a:extLst>
              <a:ext uri="{FF2B5EF4-FFF2-40B4-BE49-F238E27FC236}">
                <a16:creationId xmlns:a16="http://schemas.microsoft.com/office/drawing/2014/main" id="{C43F3A65-8998-CDFA-8ECB-DCD6796248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487724"/>
            <a:ext cx="4493702" cy="3370276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B33C33F7-DDBA-D217-2661-3376A88791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679"/>
            <a:ext cx="4493703" cy="3370277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3145DABF-D60F-A4C9-BD85-0877C062F5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146" y="3473041"/>
            <a:ext cx="4532854" cy="3399640"/>
          </a:xfrm>
          <a:prstGeom prst="rect">
            <a:avLst/>
          </a:prstGeom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C8018350-13E5-F0B2-57F0-E12A3DA9AE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72" b="-1"/>
          <a:stretch>
            <a:fillRect/>
          </a:stretch>
        </p:blipFill>
        <p:spPr>
          <a:xfrm>
            <a:off x="4591577" y="0"/>
            <a:ext cx="4556813" cy="335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5512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>
            <a:extLst>
              <a:ext uri="{FF2B5EF4-FFF2-40B4-BE49-F238E27FC236}">
                <a16:creationId xmlns:a16="http://schemas.microsoft.com/office/drawing/2014/main" id="{C5287891-DAC6-7539-CCCF-940D3C772E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1"/>
          <a:stretch>
            <a:fillRect/>
          </a:stretch>
        </p:blipFill>
        <p:spPr>
          <a:xfrm>
            <a:off x="4792210" y="253767"/>
            <a:ext cx="4351790" cy="6350466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40C6CC04-6323-CBBF-8E9C-D61BBEA6BF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6"/>
          <a:stretch>
            <a:fillRect/>
          </a:stretch>
        </p:blipFill>
        <p:spPr>
          <a:xfrm>
            <a:off x="0" y="253767"/>
            <a:ext cx="4504888" cy="635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978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98ACA-91E0-90CD-ADB3-624A30136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907781-4A91-279D-2DC2-518FF56839C5}"/>
              </a:ext>
            </a:extLst>
          </p:cNvPr>
          <p:cNvSpPr/>
          <p:nvPr/>
        </p:nvSpPr>
        <p:spPr>
          <a:xfrm>
            <a:off x="0" y="0"/>
            <a:ext cx="9144000" cy="68580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E70070-8032-DC23-5A19-4563A628174B}"/>
              </a:ext>
            </a:extLst>
          </p:cNvPr>
          <p:cNvSpPr/>
          <p:nvPr/>
        </p:nvSpPr>
        <p:spPr>
          <a:xfrm>
            <a:off x="0" y="0"/>
            <a:ext cx="347472" cy="68580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4C570B5-1D26-D154-AE95-812EFB0E89EE}"/>
              </a:ext>
            </a:extLst>
          </p:cNvPr>
          <p:cNvSpPr/>
          <p:nvPr/>
        </p:nvSpPr>
        <p:spPr>
          <a:xfrm>
            <a:off x="0" y="-12520"/>
            <a:ext cx="9144000" cy="202715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9CA6E305-D594-5505-F613-16E09498A377}"/>
              </a:ext>
            </a:extLst>
          </p:cNvPr>
          <p:cNvSpPr/>
          <p:nvPr/>
        </p:nvSpPr>
        <p:spPr>
          <a:xfrm>
            <a:off x="-1" y="0"/>
            <a:ext cx="704675" cy="100668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FE288E-BF46-0D34-19A8-857228DA7912}"/>
              </a:ext>
            </a:extLst>
          </p:cNvPr>
          <p:cNvSpPr txBox="1"/>
          <p:nvPr/>
        </p:nvSpPr>
        <p:spPr>
          <a:xfrm>
            <a:off x="587230" y="343510"/>
            <a:ext cx="8690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APGYVENDINIMO PASLAUGŲ PLĖTRA</a:t>
            </a:r>
            <a:endParaRPr lang="lt-LT" sz="2400" dirty="0">
              <a:solidFill>
                <a:srgbClr val="0023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BEA5B6-7922-65E0-BC22-47DFE58221F8}"/>
              </a:ext>
            </a:extLst>
          </p:cNvPr>
          <p:cNvSpPr txBox="1"/>
          <p:nvPr/>
        </p:nvSpPr>
        <p:spPr>
          <a:xfrm>
            <a:off x="385893" y="1476926"/>
            <a:ext cx="83722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Projekto įgyvendinimo metu užbaigta pastato statyba: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a. įrengta svečių bendro naudojimo patalpa (pokylių salė 50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asm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.), virtuvė, tualeto kambarys, pagalbinė patalpa (katilinė), įsigyti virtuvės baldai, buitinė technika.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a. įrengti 5 miegamieji kambariai, 2 vonios kambariai, laiptinė. Įrengta papildomai 19 miegamųjų vietų. Iš viso gali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apnakvindinti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34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asm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Lauke pastatyta picų kepimo krosnis.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A15AB5-380F-A23F-ADF3-DE3EE7B37DC3}"/>
              </a:ext>
            </a:extLst>
          </p:cNvPr>
          <p:cNvSpPr txBox="1"/>
          <p:nvPr/>
        </p:nvSpPr>
        <p:spPr>
          <a:xfrm>
            <a:off x="2535879" y="954030"/>
            <a:ext cx="4793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i="1" dirty="0">
                <a:solidFill>
                  <a:srgbClr val="004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Vygaudo Černiausko sodyba „Šerno slėnis“</a:t>
            </a:r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958B23C9-6A3C-8008-9909-A6116A5B15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482" y="3331040"/>
            <a:ext cx="5620624" cy="3161601"/>
          </a:xfrm>
          <a:prstGeom prst="rect">
            <a:avLst/>
          </a:prstGeom>
        </p:spPr>
      </p:pic>
      <p:pic>
        <p:nvPicPr>
          <p:cNvPr id="12" name="Turinio vietos rezervavimo ženklas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8" r="8308" b="35990"/>
          <a:stretch/>
        </p:blipFill>
        <p:spPr>
          <a:xfrm>
            <a:off x="587230" y="3352307"/>
            <a:ext cx="2432807" cy="3161601"/>
          </a:xfrm>
        </p:spPr>
      </p:pic>
      <p:sp>
        <p:nvSpPr>
          <p:cNvPr id="6" name="Stačiakampis 5"/>
          <p:cNvSpPr/>
          <p:nvPr/>
        </p:nvSpPr>
        <p:spPr>
          <a:xfrm>
            <a:off x="7166385" y="6550324"/>
            <a:ext cx="159172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Paramos gavėjo nuotraukos</a:t>
            </a:r>
          </a:p>
        </p:txBody>
      </p:sp>
    </p:spTree>
    <p:extLst>
      <p:ext uri="{BB962C8B-B14F-4D97-AF65-F5344CB8AC3E}">
        <p14:creationId xmlns:p14="http://schemas.microsoft.com/office/powerpoint/2010/main" val="26681027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>
            <a:extLst>
              <a:ext uri="{FF2B5EF4-FFF2-40B4-BE49-F238E27FC236}">
                <a16:creationId xmlns:a16="http://schemas.microsoft.com/office/drawing/2014/main" id="{CE1C1C4C-747D-949E-DCE6-77085561B0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164" y="3235557"/>
            <a:ext cx="4316818" cy="3108760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92092FB4-B04C-4004-F6C4-0E76E40864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5556"/>
            <a:ext cx="4664280" cy="3108761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683"/>
            <a:ext cx="4664280" cy="2924421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164" y="135683"/>
            <a:ext cx="4316818" cy="293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6586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veikslėlis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34"/>
          <a:stretch/>
        </p:blipFill>
        <p:spPr>
          <a:xfrm>
            <a:off x="333153" y="494420"/>
            <a:ext cx="3345712" cy="5360573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792" y="3462670"/>
            <a:ext cx="4527106" cy="3395330"/>
          </a:xfrm>
          <a:prstGeom prst="rect">
            <a:avLst/>
          </a:prstGeom>
        </p:spPr>
      </p:pic>
      <p:pic>
        <p:nvPicPr>
          <p:cNvPr id="11" name="Paveikslėlis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792" y="42531"/>
            <a:ext cx="4527106" cy="339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3937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urinio vietos rezervavimo ženklas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404" y="340242"/>
            <a:ext cx="4401447" cy="6280298"/>
          </a:xfrm>
        </p:spPr>
      </p:pic>
      <p:pic>
        <p:nvPicPr>
          <p:cNvPr id="7" name="Paveikslėlis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211" y="340242"/>
            <a:ext cx="4414060" cy="628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5709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9692A-CEBB-59D2-01B1-BE1706F4A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aveikslėlis 8">
            <a:extLst>
              <a:ext uri="{FF2B5EF4-FFF2-40B4-BE49-F238E27FC236}">
                <a16:creationId xmlns:a16="http://schemas.microsoft.com/office/drawing/2014/main" id="{88E0E8B3-60FC-633D-19E7-9149E1B451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09582"/>
            <a:ext cx="4479720" cy="3448418"/>
          </a:xfrm>
          <a:prstGeom prst="rect">
            <a:avLst/>
          </a:prstGeom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6294D04B-6DBE-E308-2D21-D93D1C7445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84" y="-6204"/>
            <a:ext cx="4501116" cy="3375838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7"/>
          <a:stretch/>
        </p:blipFill>
        <p:spPr>
          <a:xfrm>
            <a:off x="5410566" y="3471780"/>
            <a:ext cx="2965752" cy="3386220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27"/>
          <a:stretch/>
        </p:blipFill>
        <p:spPr>
          <a:xfrm>
            <a:off x="568908" y="59365"/>
            <a:ext cx="3526465" cy="331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08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2" t="11240"/>
          <a:stretch/>
        </p:blipFill>
        <p:spPr>
          <a:xfrm>
            <a:off x="291804" y="3938659"/>
            <a:ext cx="4651265" cy="2919341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6" b="7080"/>
          <a:stretch/>
        </p:blipFill>
        <p:spPr>
          <a:xfrm>
            <a:off x="5126219" y="-1"/>
            <a:ext cx="3436534" cy="3908170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58" y="1"/>
            <a:ext cx="4064111" cy="3908168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219" y="3964876"/>
            <a:ext cx="3883102" cy="291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8459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387BC-5C31-B9F9-EA00-14CDD13F4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44FA432-9B12-C201-EF2F-AABCE1F25419}"/>
              </a:ext>
            </a:extLst>
          </p:cNvPr>
          <p:cNvSpPr/>
          <p:nvPr/>
        </p:nvSpPr>
        <p:spPr>
          <a:xfrm>
            <a:off x="0" y="0"/>
            <a:ext cx="9144000" cy="68580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B01EE2-9436-0F9A-2530-0F5D4B428974}"/>
              </a:ext>
            </a:extLst>
          </p:cNvPr>
          <p:cNvSpPr/>
          <p:nvPr/>
        </p:nvSpPr>
        <p:spPr>
          <a:xfrm>
            <a:off x="0" y="0"/>
            <a:ext cx="347472" cy="68580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BBD4441-D9A2-7B48-442E-9A2FB5ABA42D}"/>
              </a:ext>
            </a:extLst>
          </p:cNvPr>
          <p:cNvSpPr/>
          <p:nvPr/>
        </p:nvSpPr>
        <p:spPr>
          <a:xfrm>
            <a:off x="0" y="-12520"/>
            <a:ext cx="9144000" cy="202715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A3F8E3F6-9728-0F6A-8463-195149A32A89}"/>
              </a:ext>
            </a:extLst>
          </p:cNvPr>
          <p:cNvSpPr/>
          <p:nvPr/>
        </p:nvSpPr>
        <p:spPr>
          <a:xfrm>
            <a:off x="-1" y="0"/>
            <a:ext cx="704675" cy="100668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E64071-961D-7BF5-E351-4FD54C63479E}"/>
              </a:ext>
            </a:extLst>
          </p:cNvPr>
          <p:cNvSpPr txBox="1"/>
          <p:nvPr/>
        </p:nvSpPr>
        <p:spPr>
          <a:xfrm>
            <a:off x="587230" y="343510"/>
            <a:ext cx="8690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APGYVENDINIMO IR KITŲ PASLAUGŲ PLĖTRA</a:t>
            </a:r>
            <a:endParaRPr lang="lt-LT" sz="2400" dirty="0">
              <a:solidFill>
                <a:srgbClr val="0023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09A4A24-E420-AB81-813C-E352E100FC1B}"/>
              </a:ext>
            </a:extLst>
          </p:cNvPr>
          <p:cNvSpPr txBox="1"/>
          <p:nvPr/>
        </p:nvSpPr>
        <p:spPr>
          <a:xfrm>
            <a:off x="3447408" y="1227755"/>
            <a:ext cx="4130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i="1" dirty="0" err="1">
                <a:solidFill>
                  <a:srgbClr val="004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Vasaknų</a:t>
            </a:r>
            <a:r>
              <a:rPr lang="lt-LT" sz="2000" b="1" i="1" dirty="0">
                <a:solidFill>
                  <a:srgbClr val="004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bendruomenės projektas </a:t>
            </a:r>
          </a:p>
          <a:p>
            <a:pPr algn="ctr"/>
            <a:r>
              <a:rPr lang="lt-LT" sz="2000" b="1" i="1" dirty="0">
                <a:solidFill>
                  <a:srgbClr val="004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lt-LT" sz="2000" b="1" i="1" dirty="0" err="1">
                <a:solidFill>
                  <a:srgbClr val="004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Vasaknos</a:t>
            </a:r>
            <a:r>
              <a:rPr lang="lt-LT" sz="2000" b="1" i="1" dirty="0">
                <a:solidFill>
                  <a:srgbClr val="004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žvejų Eldoradas“</a:t>
            </a:r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326" y="956929"/>
            <a:ext cx="1471923" cy="147192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36" y="2863702"/>
            <a:ext cx="4905153" cy="3678865"/>
          </a:xfrm>
          <a:prstGeom prst="rect">
            <a:avLst/>
          </a:prstGeom>
        </p:spPr>
      </p:pic>
      <p:sp>
        <p:nvSpPr>
          <p:cNvPr id="12" name="Stačiakampis 11"/>
          <p:cNvSpPr/>
          <p:nvPr/>
        </p:nvSpPr>
        <p:spPr>
          <a:xfrm>
            <a:off x="5190844" y="4957505"/>
            <a:ext cx="37794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sz="1600" dirty="0">
                <a:solidFill>
                  <a:srgbClr val="00233E"/>
                </a:solidFill>
                <a:latin typeface="Aptos" panose="020B0004020202020204" pitchFamily="34" charset="0"/>
                <a:cs typeface="Times New Roman" pitchFamily="18" charset="0"/>
              </a:rPr>
              <a:t>Apgyvendinimo paslaugų plėtrai įsigytas nuotekų valymo įrenginys, </a:t>
            </a:r>
            <a:r>
              <a:rPr lang="lt-LT" sz="1600" dirty="0" err="1">
                <a:solidFill>
                  <a:srgbClr val="00233E"/>
                </a:solidFill>
                <a:latin typeface="Aptos" panose="020B0004020202020204" pitchFamily="34" charset="0"/>
                <a:cs typeface="Times New Roman" pitchFamily="18" charset="0"/>
              </a:rPr>
              <a:t>rekuperatoriai</a:t>
            </a:r>
            <a:r>
              <a:rPr lang="lt-LT" sz="1600" dirty="0">
                <a:solidFill>
                  <a:srgbClr val="00233E"/>
                </a:solidFill>
                <a:latin typeface="Aptos" panose="020B0004020202020204" pitchFamily="34" charset="0"/>
                <a:cs typeface="Times New Roman" pitchFamily="18" charset="0"/>
              </a:rPr>
              <a:t>, saulės modulių komplektas, konferencijų salės įranga. Prie pastato įrengta stoginė (terasa).</a:t>
            </a:r>
          </a:p>
        </p:txBody>
      </p:sp>
      <p:pic>
        <p:nvPicPr>
          <p:cNvPr id="13" name="Paveikslėlis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844" y="1962555"/>
            <a:ext cx="3779420" cy="283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702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705" y="3530008"/>
            <a:ext cx="4515293" cy="3357230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15" y="3530008"/>
            <a:ext cx="4527108" cy="3327991"/>
          </a:xfrm>
          <a:prstGeom prst="rect">
            <a:avLst/>
          </a:prstGeom>
        </p:spPr>
      </p:pic>
      <p:pic>
        <p:nvPicPr>
          <p:cNvPr id="2050" name="Picture 2" descr="G:\Turizmo forumas 2026\PROJEKTAI\Vasaknų bendruomenė\487399891_685338777513185_834365919694642403_n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69"/>
          <a:stretch/>
        </p:blipFill>
        <p:spPr bwMode="auto">
          <a:xfrm>
            <a:off x="-1" y="0"/>
            <a:ext cx="4515293" cy="346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806176" y="301083"/>
            <a:ext cx="4070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5"/>
          <a:stretch/>
        </p:blipFill>
        <p:spPr bwMode="auto">
          <a:xfrm>
            <a:off x="4646096" y="0"/>
            <a:ext cx="4497904" cy="3466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01769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387BC-5C31-B9F9-EA00-14CDD13F4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44FA432-9B12-C201-EF2F-AABCE1F25419}"/>
              </a:ext>
            </a:extLst>
          </p:cNvPr>
          <p:cNvSpPr/>
          <p:nvPr/>
        </p:nvSpPr>
        <p:spPr>
          <a:xfrm>
            <a:off x="0" y="0"/>
            <a:ext cx="9144000" cy="68580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B01EE2-9436-0F9A-2530-0F5D4B428974}"/>
              </a:ext>
            </a:extLst>
          </p:cNvPr>
          <p:cNvSpPr/>
          <p:nvPr/>
        </p:nvSpPr>
        <p:spPr>
          <a:xfrm>
            <a:off x="0" y="0"/>
            <a:ext cx="347472" cy="68580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BBD4441-D9A2-7B48-442E-9A2FB5ABA42D}"/>
              </a:ext>
            </a:extLst>
          </p:cNvPr>
          <p:cNvSpPr/>
          <p:nvPr/>
        </p:nvSpPr>
        <p:spPr>
          <a:xfrm>
            <a:off x="0" y="-12520"/>
            <a:ext cx="9144000" cy="202715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A3F8E3F6-9728-0F6A-8463-195149A32A89}"/>
              </a:ext>
            </a:extLst>
          </p:cNvPr>
          <p:cNvSpPr/>
          <p:nvPr/>
        </p:nvSpPr>
        <p:spPr>
          <a:xfrm>
            <a:off x="-1" y="0"/>
            <a:ext cx="704675" cy="100668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E64071-961D-7BF5-E351-4FD54C63479E}"/>
              </a:ext>
            </a:extLst>
          </p:cNvPr>
          <p:cNvSpPr txBox="1"/>
          <p:nvPr/>
        </p:nvSpPr>
        <p:spPr>
          <a:xfrm>
            <a:off x="587230" y="343510"/>
            <a:ext cx="8690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APGYVENDINIMO IR MAITINIMO PASLAUGŲ PLĖTRA</a:t>
            </a:r>
            <a:endParaRPr lang="lt-LT" sz="2400" dirty="0">
              <a:solidFill>
                <a:srgbClr val="0023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0A1DD3-5BD9-AE8A-E0B0-1128770E9704}"/>
              </a:ext>
            </a:extLst>
          </p:cNvPr>
          <p:cNvSpPr txBox="1"/>
          <p:nvPr/>
        </p:nvSpPr>
        <p:spPr>
          <a:xfrm>
            <a:off x="478171" y="2538782"/>
            <a:ext cx="837221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Salake esančiuose svečių namuose įgyvendinti du vietos projektai: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„Maitinimo paslaugų teikimo ir SPA komplekso įrengimas“</a:t>
            </a:r>
          </a:p>
          <a:p>
            <a:pPr algn="just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Atliktas dalies patalpų kapitalinis remontas, įsigyti virtuvės baldai ir buitinė technika maitinimo paslaugų teikimui. Sutvarkytos pirties patalpos, įsigyta pirties krosnis ir vonia–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džiakuzi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SPA paslaugų teikimui.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„Teikiamų paslaugų plėtra Salako miestelyje“</a:t>
            </a:r>
          </a:p>
          <a:p>
            <a:pPr algn="just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Kapitališkai suremontuota svečių namų I aukšto salė, antrame aukšte 8 gyvenamuosiuose kambariuose įrengti  dušai, šildymas kietu kuru rekonstruotas į ekologišką dujinį šildymą, įsigytas kompiuteris, projektorius, projektoriaus lenta, baldai. </a:t>
            </a:r>
          </a:p>
          <a:p>
            <a:pPr algn="just"/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Įgyvendinus projektus Salake teikiamos apgyvendinimo, maitinimo, konferencijų ir mokymų organizavimo, SPA paslaugos.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09A4A24-E420-AB81-813C-E352E100FC1B}"/>
              </a:ext>
            </a:extLst>
          </p:cNvPr>
          <p:cNvSpPr txBox="1"/>
          <p:nvPr/>
        </p:nvSpPr>
        <p:spPr>
          <a:xfrm>
            <a:off x="4340546" y="1471923"/>
            <a:ext cx="2495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i="1" dirty="0">
                <a:solidFill>
                  <a:srgbClr val="004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Artūras </a:t>
            </a:r>
            <a:r>
              <a:rPr lang="lt-LT" sz="2000" b="1" i="1" dirty="0" err="1">
                <a:solidFill>
                  <a:srgbClr val="004A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Krumcholcas</a:t>
            </a:r>
            <a:endParaRPr lang="lt-LT" sz="2000" b="1" i="1" dirty="0">
              <a:solidFill>
                <a:srgbClr val="004A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aveikslėlis 7">
            <a:extLst>
              <a:ext uri="{FF2B5EF4-FFF2-40B4-BE49-F238E27FC236}">
                <a16:creationId xmlns:a16="http://schemas.microsoft.com/office/drawing/2014/main" id="{6E78742C-861F-5530-CD20-E013695C8F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974" y="971497"/>
            <a:ext cx="1400963" cy="14009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Stačiakampis 5"/>
          <p:cNvSpPr/>
          <p:nvPr/>
        </p:nvSpPr>
        <p:spPr>
          <a:xfrm>
            <a:off x="544828" y="6504985"/>
            <a:ext cx="16049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Paramos gavėjo nuotraukos</a:t>
            </a:r>
          </a:p>
        </p:txBody>
      </p:sp>
    </p:spTree>
    <p:extLst>
      <p:ext uri="{BB962C8B-B14F-4D97-AF65-F5344CB8AC3E}">
        <p14:creationId xmlns:p14="http://schemas.microsoft.com/office/powerpoint/2010/main" val="39352928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>
            <a:extLst>
              <a:ext uri="{FF2B5EF4-FFF2-40B4-BE49-F238E27FC236}">
                <a16:creationId xmlns:a16="http://schemas.microsoft.com/office/drawing/2014/main" id="{7A5D1553-DB77-049E-53E7-86EEF7BD3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04888" cy="3328332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13661DF6-15A0-44EA-0ECC-E576D37EF9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72"/>
          <a:stretch>
            <a:fillRect/>
          </a:stretch>
        </p:blipFill>
        <p:spPr>
          <a:xfrm>
            <a:off x="343949" y="3429000"/>
            <a:ext cx="4160939" cy="3469590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2957D348-BB91-0E3B-C969-C27BE29280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002" y="0"/>
            <a:ext cx="4420998" cy="3365145"/>
          </a:xfrm>
          <a:prstGeom prst="rect">
            <a:avLst/>
          </a:prstGeom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9966E56B-122D-1B41-A0C2-449ED2A9FE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24466" y="3584286"/>
            <a:ext cx="3429000" cy="3118429"/>
          </a:xfrm>
          <a:prstGeom prst="rect">
            <a:avLst/>
          </a:prstGeom>
        </p:spPr>
      </p:pic>
      <p:sp>
        <p:nvSpPr>
          <p:cNvPr id="2" name="Stačiakampis 1">
            <a:extLst>
              <a:ext uri="{FF2B5EF4-FFF2-40B4-BE49-F238E27FC236}">
                <a16:creationId xmlns:a16="http://schemas.microsoft.com/office/drawing/2014/main" id="{D90E25F4-FDA3-956B-DFB1-55721CBF7EDC}"/>
              </a:ext>
            </a:extLst>
          </p:cNvPr>
          <p:cNvSpPr/>
          <p:nvPr/>
        </p:nvSpPr>
        <p:spPr>
          <a:xfrm>
            <a:off x="5479751" y="6611779"/>
            <a:ext cx="16049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Paramos gavėjo nuotraukos</a:t>
            </a:r>
          </a:p>
        </p:txBody>
      </p:sp>
    </p:spTree>
    <p:extLst>
      <p:ext uri="{BB962C8B-B14F-4D97-AF65-F5344CB8AC3E}">
        <p14:creationId xmlns:p14="http://schemas.microsoft.com/office/powerpoint/2010/main" val="2722591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387BC-5C31-B9F9-EA00-14CDD13F4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44FA432-9B12-C201-EF2F-AABCE1F25419}"/>
              </a:ext>
            </a:extLst>
          </p:cNvPr>
          <p:cNvSpPr/>
          <p:nvPr/>
        </p:nvSpPr>
        <p:spPr>
          <a:xfrm>
            <a:off x="0" y="0"/>
            <a:ext cx="9144000" cy="68580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B01EE2-9436-0F9A-2530-0F5D4B428974}"/>
              </a:ext>
            </a:extLst>
          </p:cNvPr>
          <p:cNvSpPr/>
          <p:nvPr/>
        </p:nvSpPr>
        <p:spPr>
          <a:xfrm>
            <a:off x="0" y="0"/>
            <a:ext cx="347472" cy="68580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BBD4441-D9A2-7B48-442E-9A2FB5ABA42D}"/>
              </a:ext>
            </a:extLst>
          </p:cNvPr>
          <p:cNvSpPr/>
          <p:nvPr/>
        </p:nvSpPr>
        <p:spPr>
          <a:xfrm>
            <a:off x="0" y="-12520"/>
            <a:ext cx="9144000" cy="202715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A3F8E3F6-9728-0F6A-8463-195149A32A89}"/>
              </a:ext>
            </a:extLst>
          </p:cNvPr>
          <p:cNvSpPr/>
          <p:nvPr/>
        </p:nvSpPr>
        <p:spPr>
          <a:xfrm>
            <a:off x="-1" y="0"/>
            <a:ext cx="704675" cy="100668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E64071-961D-7BF5-E351-4FD54C63479E}"/>
              </a:ext>
            </a:extLst>
          </p:cNvPr>
          <p:cNvSpPr txBox="1"/>
          <p:nvPr/>
        </p:nvSpPr>
        <p:spPr>
          <a:xfrm>
            <a:off x="1205022" y="430181"/>
            <a:ext cx="71096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MAITINIMO PASLAUGŲ TEIKIMO PROJEKTAI</a:t>
            </a:r>
            <a:endParaRPr lang="lt-LT" sz="2400" dirty="0">
              <a:solidFill>
                <a:srgbClr val="0023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261" y="1025628"/>
            <a:ext cx="1468582" cy="14685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3294468" y="1465573"/>
            <a:ext cx="4238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i="1" dirty="0">
                <a:solidFill>
                  <a:srgbClr val="00233E"/>
                </a:solidFill>
                <a:latin typeface="Times New Roman" pitchFamily="18" charset="0"/>
                <a:cs typeface="Times New Roman" pitchFamily="18" charset="0"/>
              </a:rPr>
              <a:t>Marijos </a:t>
            </a:r>
            <a:r>
              <a:rPr lang="lt-LT" b="1" i="1" dirty="0" err="1">
                <a:solidFill>
                  <a:srgbClr val="00233E"/>
                </a:solidFill>
                <a:latin typeface="Times New Roman" pitchFamily="18" charset="0"/>
                <a:cs typeface="Times New Roman" pitchFamily="18" charset="0"/>
              </a:rPr>
              <a:t>Kuzmaitės</a:t>
            </a:r>
            <a:r>
              <a:rPr lang="lt-LT" b="1" i="1" dirty="0">
                <a:solidFill>
                  <a:srgbClr val="00233E"/>
                </a:solidFill>
                <a:latin typeface="Times New Roman" pitchFamily="18" charset="0"/>
                <a:cs typeface="Times New Roman" pitchFamily="18" charset="0"/>
              </a:rPr>
              <a:t> restoranas „</a:t>
            </a:r>
            <a:r>
              <a:rPr lang="lt-LT" b="1" i="1" dirty="0" err="1">
                <a:solidFill>
                  <a:srgbClr val="00233E"/>
                </a:solidFill>
                <a:latin typeface="Times New Roman" pitchFamily="18" charset="0"/>
                <a:cs typeface="Times New Roman" pitchFamily="18" charset="0"/>
              </a:rPr>
              <a:t>Serpent</a:t>
            </a:r>
            <a:r>
              <a:rPr lang="lt-LT" b="1" i="1" dirty="0">
                <a:solidFill>
                  <a:srgbClr val="00233E"/>
                </a:solidFill>
                <a:latin typeface="Times New Roman" pitchFamily="18" charset="0"/>
                <a:cs typeface="Times New Roman" pitchFamily="18" charset="0"/>
              </a:rPr>
              <a:t>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36413" y="5288340"/>
            <a:ext cx="41665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lt-LT" sz="1600" dirty="0">
                <a:solidFill>
                  <a:srgbClr val="0029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Sutvarkytos patalpos, įrengta terasa, įsigyti baldai bei kita technika ir įranga, reikalinga restorano veiklai. </a:t>
            </a:r>
          </a:p>
          <a:p>
            <a:pPr algn="just"/>
            <a:r>
              <a:rPr lang="lt-LT" sz="1600" dirty="0">
                <a:solidFill>
                  <a:srgbClr val="0029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Pradėta teikti inovatyvi </a:t>
            </a:r>
            <a:r>
              <a:rPr lang="lt-LT" sz="1600" dirty="0" err="1">
                <a:solidFill>
                  <a:srgbClr val="0029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grilinimo</a:t>
            </a:r>
            <a:r>
              <a:rPr lang="lt-LT" sz="1600" dirty="0">
                <a:solidFill>
                  <a:srgbClr val="0029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paslauga, maitinimo paslaugų teikime naudojama vietos ūkiuose užauginta produkcija.</a:t>
            </a:r>
          </a:p>
        </p:txBody>
      </p:sp>
      <p:pic>
        <p:nvPicPr>
          <p:cNvPr id="12" name="Paveikslėlis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604" y="2028852"/>
            <a:ext cx="4203405" cy="3152554"/>
          </a:xfrm>
          <a:prstGeom prst="rect">
            <a:avLst/>
          </a:prstGeom>
        </p:spPr>
      </p:pic>
      <p:pic>
        <p:nvPicPr>
          <p:cNvPr id="14" name="Paveikslėlis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91" y="3078417"/>
            <a:ext cx="4370548" cy="2462431"/>
          </a:xfrm>
          <a:prstGeom prst="rect">
            <a:avLst/>
          </a:prstGeom>
        </p:spPr>
      </p:pic>
      <p:sp>
        <p:nvSpPr>
          <p:cNvPr id="15" name="Stačiakampis 14"/>
          <p:cNvSpPr/>
          <p:nvPr/>
        </p:nvSpPr>
        <p:spPr>
          <a:xfrm>
            <a:off x="7298084" y="6564773"/>
            <a:ext cx="16049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Paramos gavėjo nuotraukos</a:t>
            </a:r>
          </a:p>
        </p:txBody>
      </p:sp>
    </p:spTree>
    <p:extLst>
      <p:ext uri="{BB962C8B-B14F-4D97-AF65-F5344CB8AC3E}">
        <p14:creationId xmlns:p14="http://schemas.microsoft.com/office/powerpoint/2010/main" val="39442387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64283"/>
            <a:ext cx="5146157" cy="3429934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6157" cy="3427422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375" y="-1578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222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905" y="0"/>
            <a:ext cx="4706679" cy="3134722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321" y="3170162"/>
            <a:ext cx="4706679" cy="3687838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1514"/>
            <a:ext cx="4393374" cy="549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9079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387BC-5C31-B9F9-EA00-14CDD13F4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44FA432-9B12-C201-EF2F-AABCE1F25419}"/>
              </a:ext>
            </a:extLst>
          </p:cNvPr>
          <p:cNvSpPr/>
          <p:nvPr/>
        </p:nvSpPr>
        <p:spPr>
          <a:xfrm>
            <a:off x="0" y="0"/>
            <a:ext cx="9144000" cy="68580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B01EE2-9436-0F9A-2530-0F5D4B428974}"/>
              </a:ext>
            </a:extLst>
          </p:cNvPr>
          <p:cNvSpPr/>
          <p:nvPr/>
        </p:nvSpPr>
        <p:spPr>
          <a:xfrm>
            <a:off x="0" y="0"/>
            <a:ext cx="347472" cy="68580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BBD4441-D9A2-7B48-442E-9A2FB5ABA42D}"/>
              </a:ext>
            </a:extLst>
          </p:cNvPr>
          <p:cNvSpPr/>
          <p:nvPr/>
        </p:nvSpPr>
        <p:spPr>
          <a:xfrm>
            <a:off x="0" y="-12520"/>
            <a:ext cx="9144000" cy="202715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A3F8E3F6-9728-0F6A-8463-195149A32A89}"/>
              </a:ext>
            </a:extLst>
          </p:cNvPr>
          <p:cNvSpPr/>
          <p:nvPr/>
        </p:nvSpPr>
        <p:spPr>
          <a:xfrm>
            <a:off x="-1" y="0"/>
            <a:ext cx="704675" cy="100668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E64071-961D-7BF5-E351-4FD54C63479E}"/>
              </a:ext>
            </a:extLst>
          </p:cNvPr>
          <p:cNvSpPr txBox="1"/>
          <p:nvPr/>
        </p:nvSpPr>
        <p:spPr>
          <a:xfrm>
            <a:off x="1205022" y="430181"/>
            <a:ext cx="71096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MAITINIMO PASLAUGŲ TEIKIMO PROJEKTAI</a:t>
            </a:r>
            <a:endParaRPr lang="lt-LT" sz="2400" dirty="0">
              <a:solidFill>
                <a:srgbClr val="0023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10047" y="1238961"/>
            <a:ext cx="4905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b="1" i="1" dirty="0" err="1">
                <a:solidFill>
                  <a:srgbClr val="00233E"/>
                </a:solidFill>
                <a:latin typeface="Times New Roman" pitchFamily="18" charset="0"/>
                <a:cs typeface="Times New Roman" pitchFamily="18" charset="0"/>
              </a:rPr>
              <a:t>VšĮ</a:t>
            </a:r>
            <a:r>
              <a:rPr lang="lt-LT" b="1" i="1" dirty="0">
                <a:solidFill>
                  <a:srgbClr val="00233E"/>
                </a:solidFill>
                <a:latin typeface="Times New Roman" pitchFamily="18" charset="0"/>
                <a:cs typeface="Times New Roman" pitchFamily="18" charset="0"/>
              </a:rPr>
              <a:t> „</a:t>
            </a:r>
            <a:r>
              <a:rPr lang="lt-LT" b="1" i="1" dirty="0" err="1">
                <a:solidFill>
                  <a:srgbClr val="00233E"/>
                </a:solidFill>
                <a:latin typeface="Times New Roman" pitchFamily="18" charset="0"/>
                <a:cs typeface="Times New Roman" pitchFamily="18" charset="0"/>
              </a:rPr>
              <a:t>Inovatorių</a:t>
            </a:r>
            <a:r>
              <a:rPr lang="lt-LT" b="1" i="1" dirty="0">
                <a:solidFill>
                  <a:srgbClr val="00233E"/>
                </a:solidFill>
                <a:latin typeface="Times New Roman" pitchFamily="18" charset="0"/>
                <a:cs typeface="Times New Roman" pitchFamily="18" charset="0"/>
              </a:rPr>
              <a:t> slėnio“ vietos projektas „Antalieptės vienuolyno renesansas“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1999" y="2073109"/>
            <a:ext cx="38986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lt-LT" sz="1400" dirty="0">
                <a:latin typeface="Times New Roman" pitchFamily="18" charset="0"/>
                <a:cs typeface="Times New Roman" pitchFamily="18" charset="0"/>
              </a:rPr>
              <a:t>Antalieptės Basųjų karmelitų vienuolyno patalpose įkurtas socialinio verslo restoranėlis. Įsigyta virtuvės įranga, baldų komplektas maitinimo paslaugų teikimui.</a:t>
            </a:r>
          </a:p>
        </p:txBody>
      </p:sp>
      <p:sp>
        <p:nvSpPr>
          <p:cNvPr id="15" name="Stačiakampis 14"/>
          <p:cNvSpPr/>
          <p:nvPr/>
        </p:nvSpPr>
        <p:spPr>
          <a:xfrm>
            <a:off x="201452" y="6559395"/>
            <a:ext cx="16049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Paramos gavėjo nuotraukos</a:t>
            </a:r>
          </a:p>
        </p:txBody>
      </p:sp>
      <p:pic>
        <p:nvPicPr>
          <p:cNvPr id="2" name="Paveikslėlis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3" t="14104" r="16163" b="13978"/>
          <a:stretch/>
        </p:blipFill>
        <p:spPr>
          <a:xfrm>
            <a:off x="1317119" y="994218"/>
            <a:ext cx="1434485" cy="1135815"/>
          </a:xfrm>
          <a:prstGeom prst="rect">
            <a:avLst/>
          </a:prstGeom>
        </p:spPr>
      </p:pic>
      <p:pic>
        <p:nvPicPr>
          <p:cNvPr id="16" name="Paveikslėlis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03" y="2236143"/>
            <a:ext cx="3458602" cy="4323252"/>
          </a:xfrm>
          <a:prstGeom prst="rect">
            <a:avLst/>
          </a:prstGeom>
        </p:spPr>
      </p:pic>
      <p:pic>
        <p:nvPicPr>
          <p:cNvPr id="17" name="Paveikslėlis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208" y="3027216"/>
            <a:ext cx="3721396" cy="354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6517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09" y="637953"/>
            <a:ext cx="4125433" cy="5500577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507" y="1134138"/>
            <a:ext cx="4258340" cy="450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5358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387BC-5C31-B9F9-EA00-14CDD13F4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44FA432-9B12-C201-EF2F-AABCE1F25419}"/>
              </a:ext>
            </a:extLst>
          </p:cNvPr>
          <p:cNvSpPr/>
          <p:nvPr/>
        </p:nvSpPr>
        <p:spPr>
          <a:xfrm>
            <a:off x="0" y="0"/>
            <a:ext cx="9144000" cy="68580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B01EE2-9436-0F9A-2530-0F5D4B428974}"/>
              </a:ext>
            </a:extLst>
          </p:cNvPr>
          <p:cNvSpPr/>
          <p:nvPr/>
        </p:nvSpPr>
        <p:spPr>
          <a:xfrm>
            <a:off x="0" y="0"/>
            <a:ext cx="347472" cy="68580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BBD4441-D9A2-7B48-442E-9A2FB5ABA42D}"/>
              </a:ext>
            </a:extLst>
          </p:cNvPr>
          <p:cNvSpPr/>
          <p:nvPr/>
        </p:nvSpPr>
        <p:spPr>
          <a:xfrm>
            <a:off x="0" y="-12520"/>
            <a:ext cx="9144000" cy="202715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A3F8E3F6-9728-0F6A-8463-195149A32A89}"/>
              </a:ext>
            </a:extLst>
          </p:cNvPr>
          <p:cNvSpPr/>
          <p:nvPr/>
        </p:nvSpPr>
        <p:spPr>
          <a:xfrm>
            <a:off x="-1" y="0"/>
            <a:ext cx="704675" cy="100668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E64071-961D-7BF5-E351-4FD54C63479E}"/>
              </a:ext>
            </a:extLst>
          </p:cNvPr>
          <p:cNvSpPr txBox="1"/>
          <p:nvPr/>
        </p:nvSpPr>
        <p:spPr>
          <a:xfrm>
            <a:off x="1205021" y="321018"/>
            <a:ext cx="71096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TURISTAMS - SMAGURIAMS</a:t>
            </a:r>
            <a:endParaRPr lang="lt-LT" sz="2400" dirty="0">
              <a:solidFill>
                <a:srgbClr val="0023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71840" y="1021932"/>
            <a:ext cx="3395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b="1" i="1" dirty="0">
                <a:solidFill>
                  <a:srgbClr val="00233E"/>
                </a:solidFill>
                <a:latin typeface="Times New Roman" pitchFamily="18" charset="0"/>
                <a:cs typeface="Times New Roman" pitchFamily="18" charset="0"/>
              </a:rPr>
              <a:t>Loretos </a:t>
            </a:r>
            <a:r>
              <a:rPr lang="lt-LT" b="1" i="1" dirty="0" err="1">
                <a:solidFill>
                  <a:srgbClr val="00233E"/>
                </a:solidFill>
                <a:latin typeface="Times New Roman" pitchFamily="18" charset="0"/>
                <a:cs typeface="Times New Roman" pitchFamily="18" charset="0"/>
              </a:rPr>
              <a:t>Abramavičienės</a:t>
            </a:r>
            <a:r>
              <a:rPr lang="lt-LT" b="1" i="1" dirty="0">
                <a:solidFill>
                  <a:srgbClr val="00233E"/>
                </a:solidFill>
                <a:latin typeface="Times New Roman" pitchFamily="18" charset="0"/>
                <a:cs typeface="Times New Roman" pitchFamily="18" charset="0"/>
              </a:rPr>
              <a:t> ledai</a:t>
            </a:r>
          </a:p>
        </p:txBody>
      </p:sp>
      <p:sp>
        <p:nvSpPr>
          <p:cNvPr id="15" name="Stačiakampis 14"/>
          <p:cNvSpPr/>
          <p:nvPr/>
        </p:nvSpPr>
        <p:spPr>
          <a:xfrm>
            <a:off x="19198" y="6602594"/>
            <a:ext cx="16049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Paramos gavėjo nuotraukos</a:t>
            </a:r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763" y="954315"/>
            <a:ext cx="1025822" cy="58618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aveikslėlis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12" y="1668418"/>
            <a:ext cx="3668233" cy="4890977"/>
          </a:xfrm>
          <a:prstGeom prst="rect">
            <a:avLst/>
          </a:prstGeom>
        </p:spPr>
      </p:pic>
      <p:pic>
        <p:nvPicPr>
          <p:cNvPr id="18" name="Paveikslėlis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840" y="1668418"/>
            <a:ext cx="3668233" cy="489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8519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805" y="3485708"/>
            <a:ext cx="4368716" cy="3355332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91" y="3485708"/>
            <a:ext cx="4234582" cy="3355332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91" y="354420"/>
            <a:ext cx="4234582" cy="3026734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" r="19490"/>
          <a:stretch/>
        </p:blipFill>
        <p:spPr>
          <a:xfrm>
            <a:off x="4543644" y="354419"/>
            <a:ext cx="4297448" cy="304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1779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62"/>
          <a:stretch/>
        </p:blipFill>
        <p:spPr>
          <a:xfrm>
            <a:off x="560077" y="3926956"/>
            <a:ext cx="5748574" cy="2822201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507" y="3926954"/>
            <a:ext cx="1743741" cy="2822201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52" y="106326"/>
            <a:ext cx="4352166" cy="3746281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174" y="106325"/>
            <a:ext cx="2434713" cy="3746281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1" r="2663"/>
          <a:stretch/>
        </p:blipFill>
        <p:spPr>
          <a:xfrm>
            <a:off x="7079818" y="106326"/>
            <a:ext cx="2064182" cy="374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6005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D8119-9C76-481B-383B-E74E3FF48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D9E83A-680D-3320-59A2-BC3B3DD38C0C}"/>
              </a:ext>
            </a:extLst>
          </p:cNvPr>
          <p:cNvSpPr/>
          <p:nvPr/>
        </p:nvSpPr>
        <p:spPr>
          <a:xfrm>
            <a:off x="0" y="0"/>
            <a:ext cx="9144000" cy="68580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ECC58D-F3A0-A4A4-204F-640F849D33B5}"/>
              </a:ext>
            </a:extLst>
          </p:cNvPr>
          <p:cNvSpPr/>
          <p:nvPr/>
        </p:nvSpPr>
        <p:spPr>
          <a:xfrm>
            <a:off x="0" y="0"/>
            <a:ext cx="347472" cy="68580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DC41D2-2BAB-B7A2-3F5C-0718CD374A04}"/>
              </a:ext>
            </a:extLst>
          </p:cNvPr>
          <p:cNvSpPr/>
          <p:nvPr/>
        </p:nvSpPr>
        <p:spPr>
          <a:xfrm>
            <a:off x="384048" y="6656832"/>
            <a:ext cx="8375904" cy="10972"/>
          </a:xfrm>
          <a:prstGeom prst="rect">
            <a:avLst/>
          </a:prstGeom>
          <a:solidFill>
            <a:srgbClr val="E1EF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2345FB5-33C8-5CC9-4957-0A2EBC9482E8}"/>
              </a:ext>
            </a:extLst>
          </p:cNvPr>
          <p:cNvSpPr/>
          <p:nvPr/>
        </p:nvSpPr>
        <p:spPr>
          <a:xfrm>
            <a:off x="0" y="-12520"/>
            <a:ext cx="9144000" cy="202715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AC8133B6-2C51-838D-9B9D-18259FA3087F}"/>
              </a:ext>
            </a:extLst>
          </p:cNvPr>
          <p:cNvSpPr/>
          <p:nvPr/>
        </p:nvSpPr>
        <p:spPr>
          <a:xfrm>
            <a:off x="-1" y="0"/>
            <a:ext cx="704675" cy="100668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5E9744-A25F-09CC-12EA-6C051D3AD866}"/>
              </a:ext>
            </a:extLst>
          </p:cNvPr>
          <p:cNvSpPr txBox="1"/>
          <p:nvPr/>
        </p:nvSpPr>
        <p:spPr>
          <a:xfrm>
            <a:off x="675877" y="2036424"/>
            <a:ext cx="7935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000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VšĮ „Zarasų turizmo ir informacijos centro“ projektas „ Tapk versliu“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A4D75A-870A-F371-F42F-EC43DD8D28F5}"/>
              </a:ext>
            </a:extLst>
          </p:cNvPr>
          <p:cNvSpPr txBox="1"/>
          <p:nvPr/>
        </p:nvSpPr>
        <p:spPr>
          <a:xfrm>
            <a:off x="382620" y="379140"/>
            <a:ext cx="85217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200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BENDRUOMENIŲ INICIATYVAS SKATINANČIOS PRIEMONĖS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3E1F87-BFFE-BA6E-4DBF-005565A21019}"/>
              </a:ext>
            </a:extLst>
          </p:cNvPr>
          <p:cNvSpPr txBox="1"/>
          <p:nvPr/>
        </p:nvSpPr>
        <p:spPr>
          <a:xfrm>
            <a:off x="347472" y="2465384"/>
            <a:ext cx="85217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Projektu buvo siekiama sudominti ir įnorinti vietos gyventojus ieškoti savyje verslumo pradų, juos ugdyti gaunant reikalingų verslumo žinių, įkurti darbo vietas sau ir savo šeimos bei vietos bendruomenės nariams. </a:t>
            </a:r>
          </a:p>
          <a:p>
            <a:pPr algn="just"/>
            <a:endParaRPr lang="lt-LT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A34D8B-B1CA-BB6B-EA64-3CDB1370F8C1}"/>
              </a:ext>
            </a:extLst>
          </p:cNvPr>
          <p:cNvSpPr txBox="1"/>
          <p:nvPr/>
        </p:nvSpPr>
        <p:spPr>
          <a:xfrm>
            <a:off x="312324" y="3239761"/>
            <a:ext cx="325299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Projekto įgyvendinimo metu: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Nuotolinius gidų kursus baigė ir pažymėjimus įgijo 19.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Organizuoti mokymai, skatinantys dalyvių verslumą ir ekonominį aktyvumą, e-komerciją, dirbtinio intelekto panaudojimo galimybes versle.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Išleistas lankstinukas „Pažink savo kraštą“.</a:t>
            </a:r>
          </a:p>
        </p:txBody>
      </p:sp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AE26DB8E-C0AF-8F58-08C2-6936B1094D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167" y="890373"/>
            <a:ext cx="1011223" cy="1011223"/>
          </a:xfrm>
          <a:prstGeom prst="rect">
            <a:avLst/>
          </a:prstGeom>
        </p:spPr>
      </p:pic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6FDE1044-4E02-ADE4-A5A1-883A4062CC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69" y="3122278"/>
            <a:ext cx="5480108" cy="3654547"/>
          </a:xfrm>
          <a:prstGeom prst="rect">
            <a:avLst/>
          </a:prstGeom>
        </p:spPr>
      </p:pic>
      <p:sp>
        <p:nvSpPr>
          <p:cNvPr id="21" name="Stačiakampis 20">
            <a:extLst>
              <a:ext uri="{FF2B5EF4-FFF2-40B4-BE49-F238E27FC236}">
                <a16:creationId xmlns:a16="http://schemas.microsoft.com/office/drawing/2014/main" id="{E1225534-EEBB-DB10-CE27-1EAB5FB286E8}"/>
              </a:ext>
            </a:extLst>
          </p:cNvPr>
          <p:cNvSpPr/>
          <p:nvPr/>
        </p:nvSpPr>
        <p:spPr>
          <a:xfrm>
            <a:off x="369043" y="6533721"/>
            <a:ext cx="16049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Paramos gavėjo nuotraukos</a:t>
            </a:r>
          </a:p>
        </p:txBody>
      </p:sp>
    </p:spTree>
    <p:extLst>
      <p:ext uri="{BB962C8B-B14F-4D97-AF65-F5344CB8AC3E}">
        <p14:creationId xmlns:p14="http://schemas.microsoft.com/office/powerpoint/2010/main" val="10873248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FC5366EA-0D62-22AB-8701-513336EF6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047"/>
            <a:ext cx="9144000" cy="609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3785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AD8C5-D925-B691-D092-9F9FBCE5B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87EC2A8-ECF2-CB22-BA45-FB508CA46FAF}"/>
              </a:ext>
            </a:extLst>
          </p:cNvPr>
          <p:cNvSpPr/>
          <p:nvPr/>
        </p:nvSpPr>
        <p:spPr>
          <a:xfrm>
            <a:off x="0" y="0"/>
            <a:ext cx="9144000" cy="68580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0BEC41-8842-E4AF-F7EB-736B300CE0BF}"/>
              </a:ext>
            </a:extLst>
          </p:cNvPr>
          <p:cNvSpPr/>
          <p:nvPr/>
        </p:nvSpPr>
        <p:spPr>
          <a:xfrm>
            <a:off x="0" y="0"/>
            <a:ext cx="347472" cy="68580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4CF942-DDCA-22BF-C80F-66DD0877A6FD}"/>
              </a:ext>
            </a:extLst>
          </p:cNvPr>
          <p:cNvSpPr/>
          <p:nvPr/>
        </p:nvSpPr>
        <p:spPr>
          <a:xfrm>
            <a:off x="384048" y="6656832"/>
            <a:ext cx="8375904" cy="10972"/>
          </a:xfrm>
          <a:prstGeom prst="rect">
            <a:avLst/>
          </a:prstGeom>
          <a:solidFill>
            <a:srgbClr val="E1EF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D8F54CD-1BBB-0124-EB42-A71848198C1F}"/>
              </a:ext>
            </a:extLst>
          </p:cNvPr>
          <p:cNvSpPr/>
          <p:nvPr/>
        </p:nvSpPr>
        <p:spPr>
          <a:xfrm>
            <a:off x="0" y="-12520"/>
            <a:ext cx="9144000" cy="202715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D3EE53DF-83E8-BFB9-DB4D-B253AC66EBF8}"/>
              </a:ext>
            </a:extLst>
          </p:cNvPr>
          <p:cNvSpPr/>
          <p:nvPr/>
        </p:nvSpPr>
        <p:spPr>
          <a:xfrm>
            <a:off x="-1" y="0"/>
            <a:ext cx="704675" cy="100668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2CA20D-9E0C-2D2E-8337-6CE94067A56C}"/>
              </a:ext>
            </a:extLst>
          </p:cNvPr>
          <p:cNvSpPr txBox="1"/>
          <p:nvPr/>
        </p:nvSpPr>
        <p:spPr>
          <a:xfrm>
            <a:off x="499462" y="982170"/>
            <a:ext cx="3588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„Dusetos – mažoji </a:t>
            </a:r>
          </a:p>
          <a:p>
            <a:pPr algn="ctr"/>
            <a:r>
              <a:rPr lang="lt-LT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Lietuvos kultūros sostinė 2019“</a:t>
            </a:r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92EA3083-A6F3-44AA-13AB-63A1BED392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73" y="1800645"/>
            <a:ext cx="3718168" cy="4958749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0124A152-C6CC-BC6A-89DF-4D5EC5E818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041" y="1800645"/>
            <a:ext cx="3718168" cy="495874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8C7C47B-27FA-96E3-FE6E-9787F876CC03}"/>
              </a:ext>
            </a:extLst>
          </p:cNvPr>
          <p:cNvSpPr txBox="1"/>
          <p:nvPr/>
        </p:nvSpPr>
        <p:spPr>
          <a:xfrm>
            <a:off x="4604128" y="982170"/>
            <a:ext cx="3967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„Bendruomenių </a:t>
            </a:r>
          </a:p>
          <a:p>
            <a:pPr algn="ctr"/>
            <a:r>
              <a:rPr lang="lt-LT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bendradarbiavimo stiprinimas“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D3AF82-7954-5F81-8FA1-F1EEF73574DF}"/>
              </a:ext>
            </a:extLst>
          </p:cNvPr>
          <p:cNvSpPr txBox="1"/>
          <p:nvPr/>
        </p:nvSpPr>
        <p:spPr>
          <a:xfrm>
            <a:off x="382620" y="379140"/>
            <a:ext cx="85217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200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BENDRUOMENIŲ INICIATYVAS SKATINANČIOS PRIEMONĖS</a:t>
            </a:r>
          </a:p>
        </p:txBody>
      </p:sp>
    </p:spTree>
    <p:extLst>
      <p:ext uri="{BB962C8B-B14F-4D97-AF65-F5344CB8AC3E}">
        <p14:creationId xmlns:p14="http://schemas.microsoft.com/office/powerpoint/2010/main" val="2250323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A2EB7-B815-33C3-7BD1-FD864B160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7FE80D7-666B-A807-C6CA-99E6729A12B7}"/>
              </a:ext>
            </a:extLst>
          </p:cNvPr>
          <p:cNvSpPr/>
          <p:nvPr/>
        </p:nvSpPr>
        <p:spPr>
          <a:xfrm>
            <a:off x="0" y="0"/>
            <a:ext cx="9144000" cy="68580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6E5D54-3A00-9910-39ED-5516F29EC50A}"/>
              </a:ext>
            </a:extLst>
          </p:cNvPr>
          <p:cNvSpPr/>
          <p:nvPr/>
        </p:nvSpPr>
        <p:spPr>
          <a:xfrm>
            <a:off x="0" y="0"/>
            <a:ext cx="347472" cy="68580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507896-E706-BBAA-C895-7234FAD3B409}"/>
              </a:ext>
            </a:extLst>
          </p:cNvPr>
          <p:cNvSpPr/>
          <p:nvPr/>
        </p:nvSpPr>
        <p:spPr>
          <a:xfrm>
            <a:off x="384048" y="6656832"/>
            <a:ext cx="8375904" cy="10972"/>
          </a:xfrm>
          <a:prstGeom prst="rect">
            <a:avLst/>
          </a:prstGeom>
          <a:solidFill>
            <a:srgbClr val="E1EF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8097ED6-A04C-D752-7573-C378DC6241B2}"/>
              </a:ext>
            </a:extLst>
          </p:cNvPr>
          <p:cNvSpPr/>
          <p:nvPr/>
        </p:nvSpPr>
        <p:spPr>
          <a:xfrm>
            <a:off x="0" y="-12520"/>
            <a:ext cx="9144000" cy="202715"/>
          </a:xfrm>
          <a:prstGeom prst="rect">
            <a:avLst/>
          </a:prstGeom>
          <a:solidFill>
            <a:srgbClr val="00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4BAFB88-11CC-D3A2-B0CF-21932D202B66}"/>
              </a:ext>
            </a:extLst>
          </p:cNvPr>
          <p:cNvSpPr/>
          <p:nvPr/>
        </p:nvSpPr>
        <p:spPr>
          <a:xfrm>
            <a:off x="-1" y="0"/>
            <a:ext cx="704675" cy="100668"/>
          </a:xfrm>
          <a:prstGeom prst="rect">
            <a:avLst/>
          </a:prstGeom>
          <a:solidFill>
            <a:srgbClr val="E1A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0569AA-B39E-09BB-260B-FF29990BEA00}"/>
              </a:ext>
            </a:extLst>
          </p:cNvPr>
          <p:cNvSpPr txBox="1"/>
          <p:nvPr/>
        </p:nvSpPr>
        <p:spPr>
          <a:xfrm>
            <a:off x="4791958" y="503090"/>
            <a:ext cx="3967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000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„Žuvininkystė – mums įdomu“</a:t>
            </a:r>
          </a:p>
        </p:txBody>
      </p:sp>
      <p:pic>
        <p:nvPicPr>
          <p:cNvPr id="14" name="Paveikslėlis 13">
            <a:extLst>
              <a:ext uri="{FF2B5EF4-FFF2-40B4-BE49-F238E27FC236}">
                <a16:creationId xmlns:a16="http://schemas.microsoft.com/office/drawing/2014/main" id="{9AE0C53A-0D04-F1A2-F1B2-87EA0B214F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657" y="1011494"/>
            <a:ext cx="4250596" cy="566882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F0B0C26-C19B-D1D3-544C-62E63E8A773A}"/>
              </a:ext>
            </a:extLst>
          </p:cNvPr>
          <p:cNvSpPr txBox="1"/>
          <p:nvPr/>
        </p:nvSpPr>
        <p:spPr>
          <a:xfrm>
            <a:off x="634940" y="611384"/>
            <a:ext cx="35880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000" b="1" dirty="0">
                <a:solidFill>
                  <a:srgbClr val="0023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„Mokomės dirbti kartu“</a:t>
            </a:r>
          </a:p>
        </p:txBody>
      </p:sp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52CDBFBA-F6F3-04C9-F480-8C87788F0E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96" y="1133020"/>
            <a:ext cx="3898689" cy="531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7242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382773"/>
            <a:ext cx="4497572" cy="5996763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07" b="36744"/>
          <a:stretch/>
        </p:blipFill>
        <p:spPr>
          <a:xfrm>
            <a:off x="5230451" y="382773"/>
            <a:ext cx="3523688" cy="1261730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4" r="14046"/>
          <a:stretch/>
        </p:blipFill>
        <p:spPr>
          <a:xfrm>
            <a:off x="4883888" y="2367517"/>
            <a:ext cx="3870251" cy="4012019"/>
          </a:xfrm>
          <a:prstGeom prst="rect">
            <a:avLst/>
          </a:prstGeom>
        </p:spPr>
      </p:pic>
      <p:sp>
        <p:nvSpPr>
          <p:cNvPr id="3" name="Stačiakampis 2">
            <a:extLst>
              <a:ext uri="{FF2B5EF4-FFF2-40B4-BE49-F238E27FC236}">
                <a16:creationId xmlns:a16="http://schemas.microsoft.com/office/drawing/2014/main" id="{C5414608-BEFE-E9A4-6A7B-32DBF79624ED}"/>
              </a:ext>
            </a:extLst>
          </p:cNvPr>
          <p:cNvSpPr/>
          <p:nvPr/>
        </p:nvSpPr>
        <p:spPr>
          <a:xfrm>
            <a:off x="171450" y="6475227"/>
            <a:ext cx="155844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Bendruomenės nuotraukos</a:t>
            </a:r>
          </a:p>
        </p:txBody>
      </p:sp>
    </p:spTree>
    <p:extLst>
      <p:ext uri="{BB962C8B-B14F-4D97-AF65-F5344CB8AC3E}">
        <p14:creationId xmlns:p14="http://schemas.microsoft.com/office/powerpoint/2010/main" val="31641403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02"/>
          <a:stretch/>
        </p:blipFill>
        <p:spPr>
          <a:xfrm>
            <a:off x="0" y="0"/>
            <a:ext cx="4806892" cy="3051496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211" y="0"/>
            <a:ext cx="4255790" cy="3051496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75" y="3525698"/>
            <a:ext cx="4867867" cy="3332303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56"/>
          <a:stretch/>
        </p:blipFill>
        <p:spPr>
          <a:xfrm>
            <a:off x="4888211" y="3525698"/>
            <a:ext cx="4255789" cy="333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6703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81"/>
          <a:stretch/>
        </p:blipFill>
        <p:spPr>
          <a:xfrm>
            <a:off x="6083425" y="1495483"/>
            <a:ext cx="2932984" cy="3665279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930" y="1495483"/>
            <a:ext cx="2757650" cy="36768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35348" y="509991"/>
            <a:ext cx="3827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b="1" i="1" dirty="0">
                <a:solidFill>
                  <a:srgbClr val="002948"/>
                </a:solidFill>
              </a:rPr>
              <a:t>ŠLYNINKOS VANDENS MALŪNAS</a:t>
            </a:r>
          </a:p>
        </p:txBody>
      </p:sp>
      <p:pic>
        <p:nvPicPr>
          <p:cNvPr id="7" name="Paveikslėlis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26" y="1527148"/>
            <a:ext cx="2748959" cy="3665279"/>
          </a:xfrm>
          <a:prstGeom prst="rect">
            <a:avLst/>
          </a:prstGeom>
        </p:spPr>
      </p:pic>
      <p:sp>
        <p:nvSpPr>
          <p:cNvPr id="2" name="Stačiakampis 1">
            <a:extLst>
              <a:ext uri="{FF2B5EF4-FFF2-40B4-BE49-F238E27FC236}">
                <a16:creationId xmlns:a16="http://schemas.microsoft.com/office/drawing/2014/main" id="{19F54E5D-5429-131B-43D2-D4B232A0B33C}"/>
              </a:ext>
            </a:extLst>
          </p:cNvPr>
          <p:cNvSpPr/>
          <p:nvPr/>
        </p:nvSpPr>
        <p:spPr>
          <a:xfrm>
            <a:off x="215151" y="5172350"/>
            <a:ext cx="155844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Bendruomenės nuotraukos</a:t>
            </a:r>
          </a:p>
        </p:txBody>
      </p:sp>
    </p:spTree>
    <p:extLst>
      <p:ext uri="{BB962C8B-B14F-4D97-AF65-F5344CB8AC3E}">
        <p14:creationId xmlns:p14="http://schemas.microsoft.com/office/powerpoint/2010/main" val="3961588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781" y="-1"/>
            <a:ext cx="5420220" cy="3514329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26" y="0"/>
            <a:ext cx="2335565" cy="3514329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466" y="3699545"/>
            <a:ext cx="4752534" cy="3158455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0670"/>
            <a:ext cx="4236440" cy="317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2271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957188" y="2585020"/>
            <a:ext cx="74283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Aft>
                <a:spcPts val="700"/>
              </a:spcAft>
            </a:pPr>
            <a:r>
              <a:rPr lang="lt-LT" sz="3200" b="1" dirty="0">
                <a:ln w="0"/>
                <a:solidFill>
                  <a:srgbClr val="004A82"/>
                </a:solidFill>
                <a:effectLst>
                  <a:reflection blurRad="6350" stA="53000" endA="300" endPos="35500" dir="5400000" sy="-90000" algn="bl" rotWithShape="0"/>
                </a:effectLst>
                <a:latin typeface="Aptos" pitchFamily="18" charset="0"/>
              </a:rPr>
              <a:t>Lai klesti mūsų mylimas ežerų kraštas</a:t>
            </a:r>
            <a:r>
              <a:rPr lang="en-US" sz="3200" b="1" dirty="0">
                <a:ln w="0"/>
                <a:solidFill>
                  <a:srgbClr val="004A82"/>
                </a:solidFill>
                <a:effectLst>
                  <a:reflection blurRad="6350" stA="53000" endA="300" endPos="35500" dir="5400000" sy="-90000" algn="bl" rotWithShape="0"/>
                </a:effectLst>
                <a:latin typeface="Aptos" pitchFamily="18" charset="0"/>
              </a:rPr>
              <a:t>!</a:t>
            </a:r>
            <a:endParaRPr lang="lt-LT" sz="3200" b="0" cap="none" spc="0" dirty="0">
              <a:ln w="0"/>
              <a:solidFill>
                <a:srgbClr val="004A82"/>
              </a:solidFill>
              <a:effectLst>
                <a:reflection blurRad="6350" stA="53000" endA="300" endPos="35500" dir="5400000" sy="-90000" algn="bl" rotWithShape="0"/>
              </a:effectLst>
              <a:latin typeface="Book Antiqua" pitchFamily="18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439" y="6116267"/>
            <a:ext cx="1378228" cy="3887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7188" y="3237805"/>
            <a:ext cx="7052422" cy="2298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en-US" sz="1500" b="1" dirty="0">
                <a:solidFill>
                  <a:srgbClr val="283742"/>
                </a:solidFill>
                <a:latin typeface="Aptos" panose="02040602050305030304" pitchFamily="18" charset="0"/>
              </a:rPr>
              <a:t>Zaras</a:t>
            </a:r>
            <a:r>
              <a:rPr lang="lt-LT" sz="1500" b="1" dirty="0">
                <a:solidFill>
                  <a:srgbClr val="283742"/>
                </a:solidFill>
                <a:latin typeface="Aptos" panose="02040602050305030304" pitchFamily="18" charset="0"/>
              </a:rPr>
              <a:t>ų-Visagino regiono vietos veiklos grupė: </a:t>
            </a:r>
            <a:r>
              <a:rPr lang="lt-LT" sz="1500" dirty="0">
                <a:solidFill>
                  <a:srgbClr val="283742"/>
                </a:solidFill>
                <a:latin typeface="Aptos" panose="02040602050305030304" pitchFamily="18" charset="0"/>
                <a:hlinkClick r:id="rId3"/>
              </a:rPr>
              <a:t>www.zarasaivvg.lt</a:t>
            </a:r>
            <a:r>
              <a:rPr lang="lt-LT" sz="1500" dirty="0">
                <a:solidFill>
                  <a:srgbClr val="283742"/>
                </a:solidFill>
                <a:latin typeface="Aptos" panose="02040602050305030304" pitchFamily="18" charset="0"/>
              </a:rPr>
              <a:t> </a:t>
            </a:r>
          </a:p>
          <a:p>
            <a:pPr>
              <a:spcAft>
                <a:spcPts val="400"/>
              </a:spcAft>
            </a:pPr>
            <a:r>
              <a:rPr lang="lt-LT" sz="1500" b="1" dirty="0">
                <a:solidFill>
                  <a:srgbClr val="283742"/>
                </a:solidFill>
                <a:latin typeface="Aptos" panose="02040602050305030304" pitchFamily="18" charset="0"/>
              </a:rPr>
              <a:t>FB paskyra: </a:t>
            </a:r>
            <a:r>
              <a:rPr lang="lt-LT" sz="1500" dirty="0">
                <a:solidFill>
                  <a:srgbClr val="283742"/>
                </a:solidFill>
                <a:latin typeface="Aptos" panose="02040602050305030304" pitchFamily="18" charset="0"/>
              </a:rPr>
              <a:t>Zarasų-Visagino regiono VVG</a:t>
            </a:r>
          </a:p>
          <a:p>
            <a:pPr>
              <a:spcAft>
                <a:spcPts val="400"/>
              </a:spcAft>
            </a:pPr>
            <a:endParaRPr lang="lt-LT" sz="1500" dirty="0">
              <a:solidFill>
                <a:srgbClr val="283742"/>
              </a:solidFill>
              <a:latin typeface="Aptos" panose="02040602050305030304" pitchFamily="18" charset="0"/>
            </a:endParaRPr>
          </a:p>
          <a:p>
            <a:pPr>
              <a:spcAft>
                <a:spcPts val="400"/>
              </a:spcAft>
            </a:pPr>
            <a:r>
              <a:rPr lang="en-US" sz="1500" b="1" dirty="0">
                <a:solidFill>
                  <a:srgbClr val="283742"/>
                </a:solidFill>
                <a:latin typeface="Aptos" panose="02040602050305030304" pitchFamily="18" charset="0"/>
              </a:rPr>
              <a:t>Zaras</a:t>
            </a:r>
            <a:r>
              <a:rPr lang="lt-LT" sz="1500" b="1" dirty="0">
                <a:solidFill>
                  <a:srgbClr val="283742"/>
                </a:solidFill>
                <a:latin typeface="Aptos" panose="02040602050305030304" pitchFamily="18" charset="0"/>
              </a:rPr>
              <a:t>ų ir Visagino žuvininkystės regiono vietos veiklos grupė</a:t>
            </a:r>
            <a:r>
              <a:rPr lang="en-US" sz="1500" b="1" dirty="0">
                <a:solidFill>
                  <a:srgbClr val="283742"/>
                </a:solidFill>
                <a:latin typeface="Aptos" panose="02040602050305030304" pitchFamily="18" charset="0"/>
              </a:rPr>
              <a:t>: </a:t>
            </a:r>
            <a:r>
              <a:rPr lang="lt-LT" sz="1500" dirty="0">
                <a:solidFill>
                  <a:srgbClr val="283742"/>
                </a:solidFill>
                <a:latin typeface="Aptos"/>
                <a:hlinkClick r:id="rId4"/>
              </a:rPr>
              <a:t>www.zarasuzrvvg.lt</a:t>
            </a:r>
            <a:r>
              <a:rPr lang="lt-LT" sz="1500" dirty="0">
                <a:solidFill>
                  <a:srgbClr val="283742"/>
                </a:solidFill>
                <a:latin typeface="Aptos"/>
              </a:rPr>
              <a:t> </a:t>
            </a:r>
          </a:p>
          <a:p>
            <a:pPr>
              <a:spcAft>
                <a:spcPts val="400"/>
              </a:spcAft>
            </a:pPr>
            <a:r>
              <a:rPr lang="lt-LT" sz="1500" b="1" dirty="0">
                <a:solidFill>
                  <a:srgbClr val="283742"/>
                </a:solidFill>
                <a:latin typeface="Aptos" pitchFamily="18" charset="0"/>
              </a:rPr>
              <a:t>FB paskyra: </a:t>
            </a:r>
            <a:r>
              <a:rPr lang="en-US" sz="1500" i="1" dirty="0">
                <a:solidFill>
                  <a:srgbClr val="283742"/>
                </a:solidFill>
                <a:latin typeface="Aptos" panose="02040602050305030304" pitchFamily="18" charset="0"/>
              </a:rPr>
              <a:t>Zaras</a:t>
            </a:r>
            <a:r>
              <a:rPr lang="lt-LT" sz="1500" i="1" dirty="0">
                <a:solidFill>
                  <a:srgbClr val="283742"/>
                </a:solidFill>
                <a:latin typeface="Aptos" panose="02040602050305030304" pitchFamily="18" charset="0"/>
              </a:rPr>
              <a:t>ų ir Visagino žuvininkystės regiono vietos veiklos grupė </a:t>
            </a:r>
            <a:endParaRPr lang="lt-LT" sz="2000" i="1" dirty="0">
              <a:solidFill>
                <a:srgbClr val="005A9E"/>
              </a:solidFill>
              <a:latin typeface="Book Antiqua" pitchFamily="18" charset="0"/>
            </a:endParaRPr>
          </a:p>
          <a:p>
            <a:pPr>
              <a:spcAft>
                <a:spcPts val="400"/>
              </a:spcAft>
            </a:pPr>
            <a:endParaRPr lang="en-US" sz="1500" b="1" dirty="0">
              <a:solidFill>
                <a:srgbClr val="283742"/>
              </a:solidFill>
              <a:latin typeface="Aptos" panose="02040602050305030304" pitchFamily="18" charset="0"/>
            </a:endParaRPr>
          </a:p>
          <a:p>
            <a:pPr>
              <a:spcAft>
                <a:spcPts val="400"/>
              </a:spcAft>
            </a:pPr>
            <a:r>
              <a:rPr lang="lt-LT" sz="1500" dirty="0">
                <a:solidFill>
                  <a:srgbClr val="283742"/>
                </a:solidFill>
                <a:latin typeface="Aptos" panose="02040602050305030304" pitchFamily="18" charset="0"/>
              </a:rPr>
              <a:t> Julija Goštautaitė-Adomavičienė</a:t>
            </a:r>
            <a:endParaRPr lang="lt-LT" dirty="0">
              <a:latin typeface="Book Antiqua" panose="02040602050305030304" pitchFamily="18" charset="0"/>
            </a:endParaRPr>
          </a:p>
          <a:p>
            <a:pPr>
              <a:spcAft>
                <a:spcPts val="400"/>
              </a:spcAft>
            </a:pPr>
            <a:r>
              <a:rPr lang="lt-LT" sz="1500" dirty="0">
                <a:solidFill>
                  <a:srgbClr val="283742"/>
                </a:solidFill>
                <a:latin typeface="Aptos" panose="02040602050305030304" pitchFamily="18" charset="0"/>
              </a:rPr>
              <a:t>Tel. +370 699 33084, </a:t>
            </a:r>
            <a:r>
              <a:rPr lang="lt-LT" sz="1500" dirty="0" err="1">
                <a:solidFill>
                  <a:srgbClr val="283742"/>
                </a:solidFill>
                <a:latin typeface="Aptos" panose="02040602050305030304" pitchFamily="18" charset="0"/>
                <a:hlinkClick r:id="rId5"/>
              </a:rPr>
              <a:t>julija.akvavvg</a:t>
            </a:r>
            <a:r>
              <a:rPr lang="en-US" sz="1500" dirty="0">
                <a:solidFill>
                  <a:srgbClr val="283742"/>
                </a:solidFill>
                <a:latin typeface="Aptos" panose="02040602050305030304" pitchFamily="18" charset="0"/>
                <a:hlinkClick r:id="rId5"/>
              </a:rPr>
              <a:t>@gmail.com</a:t>
            </a:r>
            <a:r>
              <a:rPr lang="lt-LT" sz="1500" dirty="0">
                <a:solidFill>
                  <a:srgbClr val="283742"/>
                </a:solidFill>
                <a:latin typeface="Aptos" panose="02040602050305030304" pitchFamily="18" charset="0"/>
              </a:rPr>
              <a:t>, </a:t>
            </a:r>
            <a:r>
              <a:rPr lang="en-US" sz="1500" dirty="0">
                <a:solidFill>
                  <a:srgbClr val="283742"/>
                </a:solidFill>
                <a:latin typeface="Aptos" panose="02040602050305030304" pitchFamily="18" charset="0"/>
                <a:hlinkClick r:id="rId6"/>
              </a:rPr>
              <a:t>j</a:t>
            </a:r>
            <a:r>
              <a:rPr lang="lt-LT" sz="1500" dirty="0" err="1">
                <a:solidFill>
                  <a:srgbClr val="283742"/>
                </a:solidFill>
                <a:latin typeface="Aptos" panose="02040602050305030304" pitchFamily="18" charset="0"/>
                <a:hlinkClick r:id="rId6"/>
              </a:rPr>
              <a:t>ulija.vvg</a:t>
            </a:r>
            <a:r>
              <a:rPr lang="en-US" sz="1500" dirty="0">
                <a:solidFill>
                  <a:srgbClr val="283742"/>
                </a:solidFill>
                <a:latin typeface="Aptos" panose="02040602050305030304" pitchFamily="18" charset="0"/>
                <a:hlinkClick r:id="rId6"/>
              </a:rPr>
              <a:t>@gmail.com</a:t>
            </a:r>
            <a:r>
              <a:rPr lang="en-US" sz="1500" dirty="0">
                <a:solidFill>
                  <a:srgbClr val="283742"/>
                </a:solidFill>
                <a:latin typeface="Aptos" panose="02040602050305030304" pitchFamily="18" charset="0"/>
              </a:rPr>
              <a:t> </a:t>
            </a:r>
            <a:endParaRPr lang="lt-LT" dirty="0">
              <a:latin typeface="Book Antiqua" panose="02040602050305030304" pitchFamily="18" charset="0"/>
            </a:endParaRPr>
          </a:p>
        </p:txBody>
      </p:sp>
      <p:pic>
        <p:nvPicPr>
          <p:cNvPr id="7" name="Paveikslėlis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47" y="5923324"/>
            <a:ext cx="2948781" cy="67748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84048" y="6656832"/>
            <a:ext cx="8375904" cy="10972"/>
          </a:xfrm>
          <a:prstGeom prst="rect">
            <a:avLst/>
          </a:prstGeom>
          <a:solidFill>
            <a:srgbClr val="E1EF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65B56FED-112E-4815-267D-8491BEDC84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611" y="5976506"/>
            <a:ext cx="2380781" cy="593047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5440CA2C-7CB7-A0A9-67A8-EFB8AF69895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803" y="5840373"/>
            <a:ext cx="546181" cy="729180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6A1DE599-D8A5-391E-5BCE-071C69E821A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6" t="6455" r="15625" b="12346"/>
          <a:stretch>
            <a:fillRect/>
          </a:stretch>
        </p:blipFill>
        <p:spPr>
          <a:xfrm>
            <a:off x="6468160" y="5809119"/>
            <a:ext cx="611212" cy="756599"/>
          </a:xfrm>
          <a:prstGeom prst="rect">
            <a:avLst/>
          </a:prstGeom>
        </p:spPr>
      </p:pic>
      <p:pic>
        <p:nvPicPr>
          <p:cNvPr id="18" name="Paveikslėlis 17">
            <a:extLst>
              <a:ext uri="{FF2B5EF4-FFF2-40B4-BE49-F238E27FC236}">
                <a16:creationId xmlns:a16="http://schemas.microsoft.com/office/drawing/2014/main" id="{76ED9627-4080-30FE-824A-BB319FA3088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32" b="35259"/>
          <a:stretch>
            <a:fillRect/>
          </a:stretch>
        </p:blipFill>
        <p:spPr>
          <a:xfrm>
            <a:off x="1411497" y="0"/>
            <a:ext cx="6489056" cy="246304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D4BF21C-2DA6-F52D-1254-69D329CB0CC4}"/>
              </a:ext>
            </a:extLst>
          </p:cNvPr>
          <p:cNvSpPr txBox="1"/>
          <p:nvPr/>
        </p:nvSpPr>
        <p:spPr>
          <a:xfrm>
            <a:off x="6335984" y="2261828"/>
            <a:ext cx="1673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Nuotr. Aušros Balčiūnaitės</a:t>
            </a:r>
          </a:p>
        </p:txBody>
      </p:sp>
    </p:spTree>
    <p:extLst>
      <p:ext uri="{BB962C8B-B14F-4D97-AF65-F5344CB8AC3E}">
        <p14:creationId xmlns:p14="http://schemas.microsoft.com/office/powerpoint/2010/main" val="334371636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„Office“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„Office“ t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„Office“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1209</TotalTime>
  <Words>1261</Words>
  <Application>Microsoft Office PowerPoint</Application>
  <PresentationFormat>Demonstracija ekrane (4:3)</PresentationFormat>
  <Paragraphs>186</Paragraphs>
  <Slides>48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7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48</vt:i4>
      </vt:variant>
    </vt:vector>
  </HeadingPairs>
  <TitlesOfParts>
    <vt:vector size="56" baseType="lpstr">
      <vt:lpstr>Aptos</vt:lpstr>
      <vt:lpstr>Arial</vt:lpstr>
      <vt:lpstr>Book Antiqua</vt:lpstr>
      <vt:lpstr>Calibri</vt:lpstr>
      <vt:lpstr>Calibri Light</vt:lpstr>
      <vt:lpstr>Times New Roman</vt:lpstr>
      <vt:lpstr>Wingdings</vt:lpstr>
      <vt:lpstr>„Office“ tema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Arvydas</dc:creator>
  <cp:lastModifiedBy>Julija Goštautaitė-Adomavičienė</cp:lastModifiedBy>
  <cp:revision>229</cp:revision>
  <cp:lastPrinted>2023-02-20T11:28:47Z</cp:lastPrinted>
  <dcterms:created xsi:type="dcterms:W3CDTF">2023-01-19T08:20:33Z</dcterms:created>
  <dcterms:modified xsi:type="dcterms:W3CDTF">2026-10-22T10:10:52Z</dcterms:modified>
</cp:coreProperties>
</file>